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86" r:id="rId5"/>
    <p:sldId id="288" r:id="rId6"/>
    <p:sldId id="289" r:id="rId7"/>
    <p:sldId id="283" r:id="rId8"/>
    <p:sldId id="284" r:id="rId9"/>
    <p:sldId id="282" r:id="rId10"/>
    <p:sldId id="281" r:id="rId11"/>
    <p:sldId id="278" r:id="rId12"/>
    <p:sldId id="280" r:id="rId13"/>
    <p:sldId id="277" r:id="rId14"/>
    <p:sldId id="276" r:id="rId15"/>
    <p:sldId id="279" r:id="rId16"/>
    <p:sldId id="264" r:id="rId17"/>
    <p:sldId id="267" r:id="rId18"/>
    <p:sldId id="258" r:id="rId1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54FF"/>
    <a:srgbClr val="4762FF"/>
    <a:srgbClr val="397AF1"/>
    <a:srgbClr val="85BFFF"/>
    <a:srgbClr val="2BCDFD"/>
    <a:srgbClr val="33B7FA"/>
    <a:srgbClr val="3972F0"/>
    <a:srgbClr val="707070"/>
    <a:srgbClr val="3874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991BAD-4836-40CB-9CC5-70306664E3AF}" v="3890" dt="2025-06-02T23:41:28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5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03.06.2025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175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03.06.2025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450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03.06.2025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038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03.06.2025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38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03.06.2025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3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03.06.2025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303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03.06.2025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80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03.06.2025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479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03.06.2025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083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03.06.2025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553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03.06.2025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490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8AA868-8872-43E4-8C98-D34DABD1FD38}" type="datetimeFigureOut">
              <a:rPr lang="pl-PL" smtClean="0"/>
              <a:t>03.06.2025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63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sv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sv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sv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sv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sv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sv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0.png"/><Relationship Id="rId18" Type="http://schemas.microsoft.com/office/2007/relationships/hdphoto" Target="../media/hdphoto8.wdp"/><Relationship Id="rId3" Type="http://schemas.openxmlformats.org/officeDocument/2006/relationships/image" Target="../media/image37.svg"/><Relationship Id="rId21" Type="http://schemas.openxmlformats.org/officeDocument/2006/relationships/image" Target="../media/image7.png"/><Relationship Id="rId7" Type="http://schemas.openxmlformats.org/officeDocument/2006/relationships/image" Target="../media/image2.svg"/><Relationship Id="rId12" Type="http://schemas.microsoft.com/office/2007/relationships/hdphoto" Target="../media/hdphoto5.wdp"/><Relationship Id="rId17" Type="http://schemas.openxmlformats.org/officeDocument/2006/relationships/image" Target="../media/image42.png"/><Relationship Id="rId2" Type="http://schemas.openxmlformats.org/officeDocument/2006/relationships/image" Target="../media/image36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9.png"/><Relationship Id="rId5" Type="http://schemas.openxmlformats.org/officeDocument/2006/relationships/image" Target="../media/image4.svg"/><Relationship Id="rId15" Type="http://schemas.openxmlformats.org/officeDocument/2006/relationships/image" Target="../media/image41.png"/><Relationship Id="rId10" Type="http://schemas.microsoft.com/office/2007/relationships/hdphoto" Target="../media/hdphoto4.wdp"/><Relationship Id="rId19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38.png"/><Relationship Id="rId14" Type="http://schemas.microsoft.com/office/2007/relationships/hdphoto" Target="../media/hdphoto6.wdp"/><Relationship Id="rId22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48.png"/><Relationship Id="rId5" Type="http://schemas.openxmlformats.org/officeDocument/2006/relationships/image" Target="../media/image3.png"/><Relationship Id="rId10" Type="http://schemas.openxmlformats.org/officeDocument/2006/relationships/image" Target="../media/image47.png"/><Relationship Id="rId4" Type="http://schemas.openxmlformats.org/officeDocument/2006/relationships/image" Target="../media/image8.sv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svg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10" Type="http://schemas.openxmlformats.org/officeDocument/2006/relationships/image" Target="../media/image8.sv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sv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10" Type="http://schemas.openxmlformats.org/officeDocument/2006/relationships/image" Target="../media/image8.sv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9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4.svg"/><Relationship Id="rId10" Type="http://schemas.openxmlformats.org/officeDocument/2006/relationships/image" Target="../media/image21.sv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25.sv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8.png"/><Relationship Id="rId5" Type="http://schemas.openxmlformats.org/officeDocument/2006/relationships/image" Target="../media/image2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9.png"/><Relationship Id="rId5" Type="http://schemas.openxmlformats.org/officeDocument/2006/relationships/image" Target="../media/image2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7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7259"/>
            <a:ext cx="12192000" cy="6565472"/>
            <a:chOff x="0" y="-38100"/>
            <a:chExt cx="4816593" cy="29572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19183"/>
            </a:xfrm>
            <a:custGeom>
              <a:avLst/>
              <a:gdLst/>
              <a:ahLst/>
              <a:cxnLst/>
              <a:rect l="l" t="t" r="r" b="b"/>
              <a:pathLst>
                <a:path w="4816592" h="2919183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 u="sn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 u="sng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40797" y="4226768"/>
            <a:ext cx="1665403" cy="166540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800"/>
            </a:p>
          </p:txBody>
        </p:sp>
      </p:grpSp>
      <p:sp>
        <p:nvSpPr>
          <p:cNvPr id="18" name="Freeform 18"/>
          <p:cNvSpPr/>
          <p:nvPr/>
        </p:nvSpPr>
        <p:spPr>
          <a:xfrm rot="2599173">
            <a:off x="10665996" y="2009229"/>
            <a:ext cx="406361" cy="374615"/>
          </a:xfrm>
          <a:custGeom>
            <a:avLst/>
            <a:gdLst/>
            <a:ahLst/>
            <a:cxnLst/>
            <a:rect l="l" t="t" r="r" b="b"/>
            <a:pathLst>
              <a:path w="609542" h="561922">
                <a:moveTo>
                  <a:pt x="0" y="0"/>
                </a:moveTo>
                <a:lnTo>
                  <a:pt x="609542" y="0"/>
                </a:lnTo>
                <a:lnTo>
                  <a:pt x="609542" y="561922"/>
                </a:lnTo>
                <a:lnTo>
                  <a:pt x="0" y="561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9" name="Freeform 19"/>
          <p:cNvSpPr/>
          <p:nvPr/>
        </p:nvSpPr>
        <p:spPr>
          <a:xfrm>
            <a:off x="267857" y="1213500"/>
            <a:ext cx="324037" cy="298722"/>
          </a:xfrm>
          <a:custGeom>
            <a:avLst/>
            <a:gdLst/>
            <a:ahLst/>
            <a:cxnLst/>
            <a:rect l="l" t="t" r="r" b="b"/>
            <a:pathLst>
              <a:path w="486056" h="448083">
                <a:moveTo>
                  <a:pt x="0" y="0"/>
                </a:moveTo>
                <a:lnTo>
                  <a:pt x="486057" y="0"/>
                </a:lnTo>
                <a:lnTo>
                  <a:pt x="486057" y="448084"/>
                </a:lnTo>
                <a:lnTo>
                  <a:pt x="0" y="448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20" name="Freeform 20"/>
          <p:cNvSpPr/>
          <p:nvPr/>
        </p:nvSpPr>
        <p:spPr>
          <a:xfrm>
            <a:off x="-885191" y="5525821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25" name="TextBox 25"/>
          <p:cNvSpPr txBox="1"/>
          <p:nvPr/>
        </p:nvSpPr>
        <p:spPr>
          <a:xfrm>
            <a:off x="1227739" y="5160299"/>
            <a:ext cx="3131845" cy="868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452"/>
              </a:lnSpc>
            </a:pPr>
            <a:r>
              <a:rPr lang="en-US" sz="2400" b="1">
                <a:solidFill>
                  <a:srgbClr val="3754FF"/>
                </a:solidFill>
                <a:latin typeface="Open Sauce Bold"/>
                <a:ea typeface="Open Sauce Italics"/>
                <a:cs typeface="Open Sauce Italics"/>
                <a:sym typeface="Open Sauce Italics"/>
              </a:rPr>
              <a:t>Jakub Jarmakowicz</a:t>
            </a:r>
            <a:endParaRPr lang="en-US" sz="2400" b="1">
              <a:solidFill>
                <a:srgbClr val="3754FF"/>
              </a:solidFill>
              <a:latin typeface="Open Sauce Bold"/>
              <a:ea typeface="Open Sauce Italics"/>
              <a:cs typeface="Open Sauce Italics"/>
            </a:endParaRPr>
          </a:p>
          <a:p>
            <a:pPr>
              <a:lnSpc>
                <a:spcPts val="3452"/>
              </a:lnSpc>
            </a:pPr>
            <a:r>
              <a:rPr lang="en-US" sz="2400" b="1">
                <a:solidFill>
                  <a:srgbClr val="3754FF"/>
                </a:solidFill>
                <a:latin typeface="Open Sauce Bold"/>
                <a:ea typeface="Open Sauce Italics"/>
                <a:cs typeface="Open Sauce Italics"/>
              </a:rPr>
              <a:t>Patryk Ciesielski</a:t>
            </a:r>
          </a:p>
        </p:txBody>
      </p:sp>
      <p:pic>
        <p:nvPicPr>
          <p:cNvPr id="30" name="Obraz 29" descr="Obraz zawierający Czcionka, tekst, zrzut ekranu, Jaskrawoniebieski&#10;&#10;Zawartość wygenerowana przez AI może być niepoprawna.">
            <a:extLst>
              <a:ext uri="{FF2B5EF4-FFF2-40B4-BE49-F238E27FC236}">
                <a16:creationId xmlns:a16="http://schemas.microsoft.com/office/drawing/2014/main" id="{9037F1D2-4E25-0C3E-D2E4-AD1A29A4F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0797" y="349578"/>
            <a:ext cx="2019629" cy="1391888"/>
          </a:xfrm>
          <a:prstGeom prst="rect">
            <a:avLst/>
          </a:prstGeom>
        </p:spPr>
      </p:pic>
      <p:sp>
        <p:nvSpPr>
          <p:cNvPr id="31" name="pole tekstowe 30">
            <a:extLst>
              <a:ext uri="{FF2B5EF4-FFF2-40B4-BE49-F238E27FC236}">
                <a16:creationId xmlns:a16="http://schemas.microsoft.com/office/drawing/2014/main" id="{CABC8E43-30A9-F596-EAF1-C43057AE9F1F}"/>
              </a:ext>
            </a:extLst>
          </p:cNvPr>
          <p:cNvSpPr txBox="1"/>
          <p:nvPr/>
        </p:nvSpPr>
        <p:spPr>
          <a:xfrm>
            <a:off x="2375" y="6493767"/>
            <a:ext cx="1218962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sz="1600" b="1">
                <a:solidFill>
                  <a:schemeClr val="bg1"/>
                </a:solidFill>
                <a:latin typeface="Open Sauce Bold"/>
              </a:rPr>
              <a:t>Inżynieria Systemów </a:t>
            </a:r>
            <a:r>
              <a:rPr lang="pl-PL" sz="1600" b="1" err="1">
                <a:solidFill>
                  <a:schemeClr val="bg1"/>
                </a:solidFill>
                <a:latin typeface="Open Sauce Bold"/>
              </a:rPr>
              <a:t>Informatycznych</a:t>
            </a:r>
            <a:r>
              <a:rPr lang="pl-PL" sz="1600" b="1" err="1">
                <a:solidFill>
                  <a:schemeClr val="bg1"/>
                </a:solidFill>
                <a:latin typeface="Open Sauce Bold"/>
                <a:ea typeface="+mn-lt"/>
                <a:cs typeface="+mn-lt"/>
              </a:rPr>
              <a:t>・</a:t>
            </a:r>
            <a:r>
              <a:rPr lang="pl-PL" sz="1600" b="1" err="1">
                <a:solidFill>
                  <a:schemeClr val="bg1"/>
                </a:solidFill>
                <a:latin typeface="Open Sauce Bold"/>
              </a:rPr>
              <a:t>Grupa</a:t>
            </a:r>
            <a:r>
              <a:rPr lang="pl-PL" sz="1600" b="1">
                <a:solidFill>
                  <a:schemeClr val="bg1"/>
                </a:solidFill>
                <a:latin typeface="Open Sauce Bold"/>
              </a:rPr>
              <a:t> ISI 1・</a:t>
            </a:r>
            <a:r>
              <a:rPr lang="pl-PL" sz="1600" b="1">
                <a:solidFill>
                  <a:schemeClr val="bg1"/>
                </a:solidFill>
                <a:latin typeface="Open Sauce Bold"/>
                <a:ea typeface="+mn-lt"/>
                <a:cs typeface="+mn-lt"/>
              </a:rPr>
              <a:t>2025</a:t>
            </a:r>
            <a:endParaRPr lang="pl-PL" b="1">
              <a:solidFill>
                <a:schemeClr val="bg1"/>
              </a:solidFill>
              <a:latin typeface="Open Sauce Bold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1390219" y="2504536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30427528-9F42-72BD-90FF-54833D8C8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987" y="349578"/>
            <a:ext cx="1674934" cy="637204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20F7B73B-52FF-D778-EAB5-C7B9F4981B0A}"/>
              </a:ext>
            </a:extLst>
          </p:cNvPr>
          <p:cNvSpPr txBox="1"/>
          <p:nvPr/>
        </p:nvSpPr>
        <p:spPr>
          <a:xfrm>
            <a:off x="795987" y="1605267"/>
            <a:ext cx="5736523" cy="1437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500"/>
              </a:lnSpc>
            </a:pPr>
            <a:r>
              <a:rPr lang="pl-PL" sz="6000" b="1">
                <a:latin typeface="Open Sauce Bold"/>
                <a:ea typeface="Open Sauce Bold"/>
                <a:cs typeface="Open Sauce Bold"/>
                <a:sym typeface="Open Sauce Bold"/>
              </a:rPr>
              <a:t>Projekt systemu </a:t>
            </a:r>
            <a:r>
              <a:rPr lang="pl-PL" sz="6000" b="1">
                <a:solidFill>
                  <a:srgbClr val="476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informatycznego</a:t>
            </a:r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279BEDD1-21EA-1A4D-423D-AB19D4508A45}"/>
              </a:ext>
            </a:extLst>
          </p:cNvPr>
          <p:cNvSpPr/>
          <p:nvPr/>
        </p:nvSpPr>
        <p:spPr>
          <a:xfrm>
            <a:off x="-3902569" y="4747364"/>
            <a:ext cx="6353330" cy="6353330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6" y="0"/>
                </a:lnTo>
                <a:lnTo>
                  <a:pt x="9529996" y="9529996"/>
                </a:lnTo>
                <a:lnTo>
                  <a:pt x="0" y="9529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397AF1"/>
            </a:outerShdw>
          </a:effectLst>
        </p:spPr>
        <p:txBody>
          <a:bodyPr/>
          <a:lstStyle/>
          <a:p>
            <a:endParaRPr lang="pl-PL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036CDA9A-1981-9429-DDF1-E1AEBE90CD9F}"/>
              </a:ext>
            </a:extLst>
          </p:cNvPr>
          <p:cNvSpPr/>
          <p:nvPr/>
        </p:nvSpPr>
        <p:spPr>
          <a:xfrm>
            <a:off x="4074136" y="-4782282"/>
            <a:ext cx="6353330" cy="6353330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6" y="0"/>
                </a:lnTo>
                <a:lnTo>
                  <a:pt x="9529996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397AF1"/>
            </a:outerShdw>
          </a:effectLst>
        </p:spPr>
        <p:txBody>
          <a:bodyPr/>
          <a:lstStyle/>
          <a:p>
            <a:endParaRPr lang="pl-PL"/>
          </a:p>
        </p:txBody>
      </p:sp>
      <p:sp>
        <p:nvSpPr>
          <p:cNvPr id="35" name="Okrąg: pusty 34">
            <a:extLst>
              <a:ext uri="{FF2B5EF4-FFF2-40B4-BE49-F238E27FC236}">
                <a16:creationId xmlns:a16="http://schemas.microsoft.com/office/drawing/2014/main" id="{3140C0CE-4AB0-059F-2A0E-46DA9D0A1483}"/>
              </a:ext>
            </a:extLst>
          </p:cNvPr>
          <p:cNvSpPr/>
          <p:nvPr/>
        </p:nvSpPr>
        <p:spPr>
          <a:xfrm>
            <a:off x="6213894" y="1497842"/>
            <a:ext cx="2229174" cy="2229174"/>
          </a:xfrm>
          <a:prstGeom prst="donut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34" name="Prostokąt: zaokrąglone rogi 33">
            <a:extLst>
              <a:ext uri="{FF2B5EF4-FFF2-40B4-BE49-F238E27FC236}">
                <a16:creationId xmlns:a16="http://schemas.microsoft.com/office/drawing/2014/main" id="{33C27ADB-77FF-EEBE-9F1F-6D5835936976}"/>
              </a:ext>
            </a:extLst>
          </p:cNvPr>
          <p:cNvSpPr/>
          <p:nvPr/>
        </p:nvSpPr>
        <p:spPr>
          <a:xfrm>
            <a:off x="-376130" y="3313576"/>
            <a:ext cx="7635945" cy="1273043"/>
          </a:xfrm>
          <a:prstGeom prst="roundRect">
            <a:avLst/>
          </a:prstGeom>
          <a:solidFill>
            <a:srgbClr val="375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l-PL" sz="2400" b="1">
                <a:solidFill>
                  <a:schemeClr val="bg1"/>
                </a:solidFill>
                <a:latin typeface="Open Sauce Bold"/>
              </a:rPr>
              <a:t>        Wdrażanie systemu informatycznego </a:t>
            </a:r>
            <a:endParaRPr lang="en-US" sz="2400" b="1">
              <a:solidFill>
                <a:schemeClr val="bg1"/>
              </a:solidFill>
              <a:latin typeface="Open Sauce Bold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l-PL" sz="2400">
                <a:solidFill>
                  <a:schemeClr val="bg1"/>
                </a:solidFill>
                <a:latin typeface="Arial Nova"/>
              </a:rPr>
              <a:t>       “InterTrans” Firma transportowa (spedycyjna) </a:t>
            </a:r>
          </a:p>
        </p:txBody>
      </p:sp>
      <p:pic>
        <p:nvPicPr>
          <p:cNvPr id="1026" name="Picture 2" descr="HAUL TRUCK OVERSIZE LOAD - Special Transport DLC First Look | Euro Truck  Simulator 2">
            <a:extLst>
              <a:ext uri="{FF2B5EF4-FFF2-40B4-BE49-F238E27FC236}">
                <a16:creationId xmlns:a16="http://schemas.microsoft.com/office/drawing/2014/main" id="{6378DAB7-086F-7FBD-F2F7-6EB229BBF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006" y="2652016"/>
            <a:ext cx="7132249" cy="401189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6000"/>
              </a:srgbClr>
            </a:outerShdw>
            <a:softEdge rad="622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 17"/>
          <p:cNvSpPr/>
          <p:nvPr/>
        </p:nvSpPr>
        <p:spPr>
          <a:xfrm>
            <a:off x="5782776" y="3417746"/>
            <a:ext cx="292720" cy="269851"/>
          </a:xfrm>
          <a:custGeom>
            <a:avLst/>
            <a:gdLst/>
            <a:ahLst/>
            <a:cxnLst/>
            <a:rect l="l" t="t" r="r" b="b"/>
            <a:pathLst>
              <a:path w="779675" h="718763">
                <a:moveTo>
                  <a:pt x="0" y="0"/>
                </a:moveTo>
                <a:lnTo>
                  <a:pt x="779676" y="0"/>
                </a:lnTo>
                <a:lnTo>
                  <a:pt x="779676" y="718763"/>
                </a:lnTo>
                <a:lnTo>
                  <a:pt x="0" y="718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01D9829C-D002-C6BC-934B-8999D3EC6D22}"/>
              </a:ext>
            </a:extLst>
          </p:cNvPr>
          <p:cNvSpPr txBox="1"/>
          <p:nvPr/>
        </p:nvSpPr>
        <p:spPr>
          <a:xfrm>
            <a:off x="841931" y="4726076"/>
            <a:ext cx="3505404" cy="390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452"/>
              </a:lnSpc>
            </a:pPr>
            <a:r>
              <a:rPr lang="pl-PL" sz="1600" b="1">
                <a:latin typeface="Open Sauce Bold"/>
                <a:ea typeface="Open Sauce Italics"/>
                <a:cs typeface="Open Sauce Italics"/>
                <a:sym typeface="Open Sauce Italics"/>
              </a:rPr>
              <a:t>Wykonane przez</a:t>
            </a:r>
            <a:endParaRPr lang="en-US" sz="1600" b="1">
              <a:latin typeface="Open Sauce Bold"/>
              <a:ea typeface="Open Sauce Italics"/>
              <a:cs typeface="Open Sauce Italics"/>
            </a:endParaRPr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6855F599-BDC0-5AA0-9F34-FA29CF5569D2}"/>
              </a:ext>
            </a:extLst>
          </p:cNvPr>
          <p:cNvSpPr/>
          <p:nvPr/>
        </p:nvSpPr>
        <p:spPr>
          <a:xfrm>
            <a:off x="841254" y="5252733"/>
            <a:ext cx="274484" cy="274484"/>
          </a:xfrm>
          <a:prstGeom prst="ellipse">
            <a:avLst/>
          </a:prstGeom>
          <a:solidFill>
            <a:srgbClr val="375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8" name="Obraz 37">
            <a:extLst>
              <a:ext uri="{FF2B5EF4-FFF2-40B4-BE49-F238E27FC236}">
                <a16:creationId xmlns:a16="http://schemas.microsoft.com/office/drawing/2014/main" id="{C3A8919F-7306-EE47-E5EE-65A2C8F2B2F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039" y="5305747"/>
            <a:ext cx="158911" cy="158911"/>
          </a:xfrm>
          <a:prstGeom prst="rect">
            <a:avLst/>
          </a:prstGeom>
        </p:spPr>
      </p:pic>
      <p:sp>
        <p:nvSpPr>
          <p:cNvPr id="41" name="Owal 40">
            <a:extLst>
              <a:ext uri="{FF2B5EF4-FFF2-40B4-BE49-F238E27FC236}">
                <a16:creationId xmlns:a16="http://schemas.microsoft.com/office/drawing/2014/main" id="{BF02AB5F-8718-C22B-1F5C-C26BC7BF3D97}"/>
              </a:ext>
            </a:extLst>
          </p:cNvPr>
          <p:cNvSpPr/>
          <p:nvPr/>
        </p:nvSpPr>
        <p:spPr>
          <a:xfrm>
            <a:off x="842500" y="5716140"/>
            <a:ext cx="274484" cy="274484"/>
          </a:xfrm>
          <a:prstGeom prst="ellipse">
            <a:avLst/>
          </a:prstGeom>
          <a:solidFill>
            <a:srgbClr val="375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2" name="Obraz 41">
            <a:extLst>
              <a:ext uri="{FF2B5EF4-FFF2-40B4-BE49-F238E27FC236}">
                <a16:creationId xmlns:a16="http://schemas.microsoft.com/office/drawing/2014/main" id="{7F345C9A-28CE-7599-7F84-F67C07D0B50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156" y="5763672"/>
            <a:ext cx="170676" cy="17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55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9EF2F-3DFE-9423-15EA-D38374E3B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A3E10BF2-4998-D548-7E30-900F6308FEEE}"/>
              </a:ext>
            </a:extLst>
          </p:cNvPr>
          <p:cNvGrpSpPr/>
          <p:nvPr/>
        </p:nvGrpSpPr>
        <p:grpSpPr>
          <a:xfrm>
            <a:off x="1406160" y="4609644"/>
            <a:ext cx="2270423" cy="605553"/>
            <a:chOff x="0" y="0"/>
            <a:chExt cx="979405" cy="26122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5561083-3ED0-9CAA-787C-ACE0D7F17006}"/>
                </a:ext>
              </a:extLst>
            </p:cNvPr>
            <p:cNvSpPr/>
            <p:nvPr/>
          </p:nvSpPr>
          <p:spPr>
            <a:xfrm>
              <a:off x="0" y="0"/>
              <a:ext cx="979405" cy="261221"/>
            </a:xfrm>
            <a:custGeom>
              <a:avLst/>
              <a:gdLst/>
              <a:ahLst/>
              <a:cxnLst/>
              <a:rect l="l" t="t" r="r" b="b"/>
              <a:pathLst>
                <a:path w="979405" h="261221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C9BE457-F92C-F86F-03FA-48D4E9E50977}"/>
                </a:ext>
              </a:extLst>
            </p:cNvPr>
            <p:cNvSpPr txBox="1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84B00714-837D-6303-276A-4CB810B30BBC}"/>
              </a:ext>
            </a:extLst>
          </p:cNvPr>
          <p:cNvGrpSpPr/>
          <p:nvPr/>
        </p:nvGrpSpPr>
        <p:grpSpPr>
          <a:xfrm>
            <a:off x="1406160" y="3743323"/>
            <a:ext cx="2270423" cy="605553"/>
            <a:chOff x="0" y="0"/>
            <a:chExt cx="979405" cy="26122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D8D7AA7-DC20-A935-14D1-D4D4A171D48F}"/>
                </a:ext>
              </a:extLst>
            </p:cNvPr>
            <p:cNvSpPr/>
            <p:nvPr/>
          </p:nvSpPr>
          <p:spPr>
            <a:xfrm>
              <a:off x="0" y="0"/>
              <a:ext cx="979405" cy="261221"/>
            </a:xfrm>
            <a:custGeom>
              <a:avLst/>
              <a:gdLst/>
              <a:ahLst/>
              <a:cxnLst/>
              <a:rect l="l" t="t" r="r" b="b"/>
              <a:pathLst>
                <a:path w="979405" h="261221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9EC474B-BBBE-DC2F-44C3-D7C8F90EC942}"/>
                </a:ext>
              </a:extLst>
            </p:cNvPr>
            <p:cNvSpPr txBox="1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34" name="Freeform 34">
            <a:extLst>
              <a:ext uri="{FF2B5EF4-FFF2-40B4-BE49-F238E27FC236}">
                <a16:creationId xmlns:a16="http://schemas.microsoft.com/office/drawing/2014/main" id="{1D8A3186-43EE-C287-5089-7BED3C7CF33E}"/>
              </a:ext>
            </a:extLst>
          </p:cNvPr>
          <p:cNvSpPr/>
          <p:nvPr/>
        </p:nvSpPr>
        <p:spPr>
          <a:xfrm>
            <a:off x="11250538" y="986782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C5D16FE2-9D28-EBC2-E79F-69C240B45493}"/>
              </a:ext>
            </a:extLst>
          </p:cNvPr>
          <p:cNvSpPr/>
          <p:nvPr/>
        </p:nvSpPr>
        <p:spPr>
          <a:xfrm>
            <a:off x="41148" y="5872521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9" name="Freeform 39">
            <a:extLst>
              <a:ext uri="{FF2B5EF4-FFF2-40B4-BE49-F238E27FC236}">
                <a16:creationId xmlns:a16="http://schemas.microsoft.com/office/drawing/2014/main" id="{767427FB-023B-A890-7E30-D9D219A78387}"/>
              </a:ext>
            </a:extLst>
          </p:cNvPr>
          <p:cNvSpPr/>
          <p:nvPr/>
        </p:nvSpPr>
        <p:spPr>
          <a:xfrm rot="2599173">
            <a:off x="6865473" y="2984782"/>
            <a:ext cx="649021" cy="598317"/>
          </a:xfrm>
          <a:custGeom>
            <a:avLst/>
            <a:gdLst/>
            <a:ahLst/>
            <a:cxnLst/>
            <a:rect l="l" t="t" r="r" b="b"/>
            <a:pathLst>
              <a:path w="973532" h="897475">
                <a:moveTo>
                  <a:pt x="0" y="0"/>
                </a:moveTo>
                <a:lnTo>
                  <a:pt x="973532" y="0"/>
                </a:lnTo>
                <a:lnTo>
                  <a:pt x="973532" y="897475"/>
                </a:lnTo>
                <a:lnTo>
                  <a:pt x="0" y="897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A7EFAED8-6824-0DD8-9BE6-6DC513846CA3}"/>
              </a:ext>
            </a:extLst>
          </p:cNvPr>
          <p:cNvSpPr/>
          <p:nvPr/>
        </p:nvSpPr>
        <p:spPr>
          <a:xfrm rot="2599173">
            <a:off x="7961279" y="976747"/>
            <a:ext cx="255045" cy="235119"/>
          </a:xfrm>
          <a:custGeom>
            <a:avLst/>
            <a:gdLst/>
            <a:ahLst/>
            <a:cxnLst/>
            <a:rect l="l" t="t" r="r" b="b"/>
            <a:pathLst>
              <a:path w="382567" h="352679">
                <a:moveTo>
                  <a:pt x="0" y="0"/>
                </a:moveTo>
                <a:lnTo>
                  <a:pt x="382566" y="0"/>
                </a:lnTo>
                <a:lnTo>
                  <a:pt x="382566" y="352678"/>
                </a:lnTo>
                <a:lnTo>
                  <a:pt x="0" y="352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C826B053-56BF-C1F6-DC89-F0119382849A}"/>
              </a:ext>
            </a:extLst>
          </p:cNvPr>
          <p:cNvSpPr txBox="1"/>
          <p:nvPr/>
        </p:nvSpPr>
        <p:spPr>
          <a:xfrm>
            <a:off x="793271" y="1546240"/>
            <a:ext cx="3590044" cy="1304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0692"/>
              </a:lnSpc>
            </a:pPr>
            <a:r>
              <a:rPr lang="pl-PL" sz="7200" b="1">
                <a:solidFill>
                  <a:srgbClr val="476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Interfejsy</a:t>
            </a:r>
            <a:endParaRPr lang="en-US" sz="7200" b="1">
              <a:solidFill>
                <a:srgbClr val="4762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651FA348-B8E7-4C50-98CA-2EA5C8686080}"/>
              </a:ext>
            </a:extLst>
          </p:cNvPr>
          <p:cNvSpPr txBox="1"/>
          <p:nvPr/>
        </p:nvSpPr>
        <p:spPr>
          <a:xfrm>
            <a:off x="1532971" y="4693660"/>
            <a:ext cx="2528903" cy="349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06"/>
              </a:lnSpc>
            </a:pPr>
            <a:r>
              <a:rPr lang="pl-PL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Aplikacja desktopowa</a:t>
            </a:r>
            <a:endParaRPr lang="en-US" sz="18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0946BDFC-CAA9-958E-1BAD-A19B6FA407CD}"/>
              </a:ext>
            </a:extLst>
          </p:cNvPr>
          <p:cNvSpPr txBox="1"/>
          <p:nvPr/>
        </p:nvSpPr>
        <p:spPr>
          <a:xfrm>
            <a:off x="1630059" y="3832019"/>
            <a:ext cx="1919303" cy="33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06"/>
              </a:lnSpc>
            </a:pPr>
            <a:r>
              <a:rPr lang="pl-PL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Strona internetowa</a:t>
            </a:r>
            <a:endParaRPr lang="en-US" sz="18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53" name="Obraz 52">
            <a:extLst>
              <a:ext uri="{FF2B5EF4-FFF2-40B4-BE49-F238E27FC236}">
                <a16:creationId xmlns:a16="http://schemas.microsoft.com/office/drawing/2014/main" id="{AE988F08-2B9F-CD8C-3ACD-7B5126D56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987" y="349578"/>
            <a:ext cx="1674934" cy="637204"/>
          </a:xfrm>
          <a:prstGeom prst="rect">
            <a:avLst/>
          </a:prstGeom>
        </p:spPr>
      </p:pic>
      <p:sp>
        <p:nvSpPr>
          <p:cNvPr id="18" name="Okrąg: pusty 17">
            <a:extLst>
              <a:ext uri="{FF2B5EF4-FFF2-40B4-BE49-F238E27FC236}">
                <a16:creationId xmlns:a16="http://schemas.microsoft.com/office/drawing/2014/main" id="{AD127DE0-93F4-E195-7F03-74C9E8CECD58}"/>
              </a:ext>
            </a:extLst>
          </p:cNvPr>
          <p:cNvSpPr/>
          <p:nvPr/>
        </p:nvSpPr>
        <p:spPr>
          <a:xfrm>
            <a:off x="8678486" y="512181"/>
            <a:ext cx="2331474" cy="2331474"/>
          </a:xfrm>
          <a:prstGeom prst="donut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0F5435E0-BD39-2F63-9981-6A06CFD4B178}"/>
              </a:ext>
            </a:extLst>
          </p:cNvPr>
          <p:cNvSpPr/>
          <p:nvPr/>
        </p:nvSpPr>
        <p:spPr>
          <a:xfrm>
            <a:off x="4954237" y="5315311"/>
            <a:ext cx="1141763" cy="1141763"/>
          </a:xfrm>
          <a:prstGeom prst="ellipse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0" name="Obraz 59">
            <a:extLst>
              <a:ext uri="{FF2B5EF4-FFF2-40B4-BE49-F238E27FC236}">
                <a16:creationId xmlns:a16="http://schemas.microsoft.com/office/drawing/2014/main" id="{2D19DEB0-D584-019B-A6EF-45CD72C28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857" y="1556912"/>
            <a:ext cx="6693240" cy="4320234"/>
          </a:xfrm>
          <a:prstGeom prst="rect">
            <a:avLst/>
          </a:prstGeom>
          <a:ln w="76200" cap="rnd">
            <a:solidFill>
              <a:srgbClr val="397AF1">
                <a:alpha val="58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299813D3-5F61-3C47-7ED9-BB02CCE307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507" y="1551100"/>
            <a:ext cx="6700589" cy="4338423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A331DBAC-CA9E-757A-1C4F-36B455E3DF14}"/>
              </a:ext>
            </a:extLst>
          </p:cNvPr>
          <p:cNvSpPr txBox="1"/>
          <p:nvPr/>
        </p:nvSpPr>
        <p:spPr>
          <a:xfrm>
            <a:off x="806230" y="2912812"/>
            <a:ext cx="345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/>
              <a:t>Panel główny</a:t>
            </a:r>
          </a:p>
        </p:txBody>
      </p:sp>
      <p:pic>
        <p:nvPicPr>
          <p:cNvPr id="17" name="Obraz 16" descr="Obraz zawierający Grafika, krąg, projekt graficzny, Czcionk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C2D6785D-0E92-68B5-02B9-43DC88D5326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505" y="4365497"/>
            <a:ext cx="871002" cy="871002"/>
          </a:xfrm>
          <a:prstGeom prst="rect">
            <a:avLst/>
          </a:prstGeom>
        </p:spPr>
      </p:pic>
      <p:sp>
        <p:nvSpPr>
          <p:cNvPr id="23" name="Freeform 11">
            <a:extLst>
              <a:ext uri="{FF2B5EF4-FFF2-40B4-BE49-F238E27FC236}">
                <a16:creationId xmlns:a16="http://schemas.microsoft.com/office/drawing/2014/main" id="{E357D6AA-CBD0-39F5-FEB5-75C3A63ABC60}"/>
              </a:ext>
            </a:extLst>
          </p:cNvPr>
          <p:cNvSpPr/>
          <p:nvPr/>
        </p:nvSpPr>
        <p:spPr>
          <a:xfrm>
            <a:off x="-4081506" y="4609644"/>
            <a:ext cx="6353330" cy="6353330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6" y="0"/>
                </a:lnTo>
                <a:lnTo>
                  <a:pt x="9529996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397AF1"/>
            </a:outerShdw>
          </a:effectLst>
        </p:spPr>
        <p:txBody>
          <a:bodyPr/>
          <a:lstStyle/>
          <a:p>
            <a:endParaRPr lang="pl-PL"/>
          </a:p>
        </p:txBody>
      </p:sp>
      <p:grpSp>
        <p:nvGrpSpPr>
          <p:cNvPr id="27" name="Group 36">
            <a:extLst>
              <a:ext uri="{FF2B5EF4-FFF2-40B4-BE49-F238E27FC236}">
                <a16:creationId xmlns:a16="http://schemas.microsoft.com/office/drawing/2014/main" id="{26909559-05B7-8D2F-6D92-75DC30EFB6DF}"/>
              </a:ext>
            </a:extLst>
          </p:cNvPr>
          <p:cNvGrpSpPr/>
          <p:nvPr/>
        </p:nvGrpSpPr>
        <p:grpSpPr>
          <a:xfrm>
            <a:off x="11855350" y="-198124"/>
            <a:ext cx="509951" cy="7254248"/>
            <a:chOff x="0" y="-38100"/>
            <a:chExt cx="4731803" cy="3420927"/>
          </a:xfrm>
          <a:solidFill>
            <a:srgbClr val="4762FF"/>
          </a:solidFill>
        </p:grpSpPr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C3D27F2E-8597-92F0-BA86-D1C90E7E8B24}"/>
                </a:ext>
              </a:extLst>
            </p:cNvPr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l-PL"/>
            </a:p>
          </p:txBody>
        </p:sp>
        <p:sp>
          <p:nvSpPr>
            <p:cNvPr id="29" name="TextBox 38">
              <a:extLst>
                <a:ext uri="{FF2B5EF4-FFF2-40B4-BE49-F238E27FC236}">
                  <a16:creationId xmlns:a16="http://schemas.microsoft.com/office/drawing/2014/main" id="{F2A413C1-FE52-59EB-489D-496D07075777}"/>
                </a:ext>
              </a:extLst>
            </p:cNvPr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</p:spTree>
    <p:extLst>
      <p:ext uri="{BB962C8B-B14F-4D97-AF65-F5344CB8AC3E}">
        <p14:creationId xmlns:p14="http://schemas.microsoft.com/office/powerpoint/2010/main" val="3532654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B0F2B-3916-36E6-28EE-A994C39CA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E1368C9F-3438-E803-935F-16DCD6CC1565}"/>
              </a:ext>
            </a:extLst>
          </p:cNvPr>
          <p:cNvGrpSpPr/>
          <p:nvPr/>
        </p:nvGrpSpPr>
        <p:grpSpPr>
          <a:xfrm>
            <a:off x="1406160" y="4609644"/>
            <a:ext cx="2270423" cy="605553"/>
            <a:chOff x="0" y="0"/>
            <a:chExt cx="979405" cy="26122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936974F-8C54-3FE1-5FFA-4FBC1611D1F7}"/>
                </a:ext>
              </a:extLst>
            </p:cNvPr>
            <p:cNvSpPr/>
            <p:nvPr/>
          </p:nvSpPr>
          <p:spPr>
            <a:xfrm>
              <a:off x="0" y="0"/>
              <a:ext cx="979405" cy="261221"/>
            </a:xfrm>
            <a:custGeom>
              <a:avLst/>
              <a:gdLst/>
              <a:ahLst/>
              <a:cxnLst/>
              <a:rect l="l" t="t" r="r" b="b"/>
              <a:pathLst>
                <a:path w="979405" h="261221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B858EE0-4859-7365-B71A-27E8F70374FE}"/>
                </a:ext>
              </a:extLst>
            </p:cNvPr>
            <p:cNvSpPr txBox="1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B54A064-0A6A-A1F1-9A65-8C848E09116E}"/>
              </a:ext>
            </a:extLst>
          </p:cNvPr>
          <p:cNvGrpSpPr/>
          <p:nvPr/>
        </p:nvGrpSpPr>
        <p:grpSpPr>
          <a:xfrm>
            <a:off x="1406160" y="3743323"/>
            <a:ext cx="2270423" cy="605553"/>
            <a:chOff x="0" y="0"/>
            <a:chExt cx="979405" cy="26122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D81E948-8D1A-2FBA-CA9F-7170468475BD}"/>
                </a:ext>
              </a:extLst>
            </p:cNvPr>
            <p:cNvSpPr/>
            <p:nvPr/>
          </p:nvSpPr>
          <p:spPr>
            <a:xfrm>
              <a:off x="0" y="0"/>
              <a:ext cx="979405" cy="261221"/>
            </a:xfrm>
            <a:custGeom>
              <a:avLst/>
              <a:gdLst/>
              <a:ahLst/>
              <a:cxnLst/>
              <a:rect l="l" t="t" r="r" b="b"/>
              <a:pathLst>
                <a:path w="979405" h="261221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37AC106-8C95-08F0-436A-39747C38BC79}"/>
                </a:ext>
              </a:extLst>
            </p:cNvPr>
            <p:cNvSpPr txBox="1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34" name="Freeform 34">
            <a:extLst>
              <a:ext uri="{FF2B5EF4-FFF2-40B4-BE49-F238E27FC236}">
                <a16:creationId xmlns:a16="http://schemas.microsoft.com/office/drawing/2014/main" id="{323432F5-9117-AB4C-BE05-8B8009877C5F}"/>
              </a:ext>
            </a:extLst>
          </p:cNvPr>
          <p:cNvSpPr/>
          <p:nvPr/>
        </p:nvSpPr>
        <p:spPr>
          <a:xfrm>
            <a:off x="11250538" y="986782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AFE7F7C3-16A2-3E24-00AE-5098C04235AA}"/>
              </a:ext>
            </a:extLst>
          </p:cNvPr>
          <p:cNvSpPr/>
          <p:nvPr/>
        </p:nvSpPr>
        <p:spPr>
          <a:xfrm>
            <a:off x="41148" y="5872521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6" name="Group 36">
            <a:extLst>
              <a:ext uri="{FF2B5EF4-FFF2-40B4-BE49-F238E27FC236}">
                <a16:creationId xmlns:a16="http://schemas.microsoft.com/office/drawing/2014/main" id="{AEEE0B67-83ED-4EC7-E1F5-A5D202619307}"/>
              </a:ext>
            </a:extLst>
          </p:cNvPr>
          <p:cNvGrpSpPr/>
          <p:nvPr/>
        </p:nvGrpSpPr>
        <p:grpSpPr>
          <a:xfrm>
            <a:off x="-155185" y="-267661"/>
            <a:ext cx="626362" cy="7254248"/>
            <a:chOff x="0" y="-38100"/>
            <a:chExt cx="4731803" cy="3420927"/>
          </a:xfrm>
          <a:solidFill>
            <a:srgbClr val="4762FF"/>
          </a:solidFill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70125B69-D8DA-C193-70D9-13917BF6892C}"/>
                </a:ext>
              </a:extLst>
            </p:cNvPr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l-PL"/>
            </a:p>
          </p:txBody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8C9EC906-407D-4474-EED2-162354923061}"/>
                </a:ext>
              </a:extLst>
            </p:cNvPr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39" name="Freeform 39">
            <a:extLst>
              <a:ext uri="{FF2B5EF4-FFF2-40B4-BE49-F238E27FC236}">
                <a16:creationId xmlns:a16="http://schemas.microsoft.com/office/drawing/2014/main" id="{EAC62AE6-F0B0-B476-A09D-753C120AF0AF}"/>
              </a:ext>
            </a:extLst>
          </p:cNvPr>
          <p:cNvSpPr/>
          <p:nvPr/>
        </p:nvSpPr>
        <p:spPr>
          <a:xfrm rot="2599173">
            <a:off x="6865473" y="2984782"/>
            <a:ext cx="649021" cy="598317"/>
          </a:xfrm>
          <a:custGeom>
            <a:avLst/>
            <a:gdLst/>
            <a:ahLst/>
            <a:cxnLst/>
            <a:rect l="l" t="t" r="r" b="b"/>
            <a:pathLst>
              <a:path w="973532" h="897475">
                <a:moveTo>
                  <a:pt x="0" y="0"/>
                </a:moveTo>
                <a:lnTo>
                  <a:pt x="973532" y="0"/>
                </a:lnTo>
                <a:lnTo>
                  <a:pt x="973532" y="897475"/>
                </a:lnTo>
                <a:lnTo>
                  <a:pt x="0" y="897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E125F652-EB39-2689-0072-73036B8297BC}"/>
              </a:ext>
            </a:extLst>
          </p:cNvPr>
          <p:cNvSpPr/>
          <p:nvPr/>
        </p:nvSpPr>
        <p:spPr>
          <a:xfrm rot="2599173">
            <a:off x="11576643" y="4856457"/>
            <a:ext cx="255045" cy="235119"/>
          </a:xfrm>
          <a:custGeom>
            <a:avLst/>
            <a:gdLst/>
            <a:ahLst/>
            <a:cxnLst/>
            <a:rect l="l" t="t" r="r" b="b"/>
            <a:pathLst>
              <a:path w="382567" h="352679">
                <a:moveTo>
                  <a:pt x="0" y="0"/>
                </a:moveTo>
                <a:lnTo>
                  <a:pt x="382566" y="0"/>
                </a:lnTo>
                <a:lnTo>
                  <a:pt x="382566" y="352678"/>
                </a:lnTo>
                <a:lnTo>
                  <a:pt x="0" y="352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5456A5DE-3C90-D77A-4D2F-719856DA979F}"/>
              </a:ext>
            </a:extLst>
          </p:cNvPr>
          <p:cNvSpPr txBox="1"/>
          <p:nvPr/>
        </p:nvSpPr>
        <p:spPr>
          <a:xfrm>
            <a:off x="793271" y="1546240"/>
            <a:ext cx="3590044" cy="1304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0692"/>
              </a:lnSpc>
            </a:pPr>
            <a:r>
              <a:rPr lang="pl-PL" sz="7200" b="1">
                <a:solidFill>
                  <a:srgbClr val="476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Interfejsy</a:t>
            </a:r>
            <a:endParaRPr lang="en-US" sz="7200" b="1">
              <a:solidFill>
                <a:srgbClr val="4762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9DBF5013-D084-B7E0-4FDE-FFBDE6E68243}"/>
              </a:ext>
            </a:extLst>
          </p:cNvPr>
          <p:cNvSpPr txBox="1"/>
          <p:nvPr/>
        </p:nvSpPr>
        <p:spPr>
          <a:xfrm>
            <a:off x="1532971" y="4693660"/>
            <a:ext cx="2528903" cy="349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06"/>
              </a:lnSpc>
            </a:pPr>
            <a:r>
              <a:rPr lang="pl-PL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Aplikacja desktopowa</a:t>
            </a:r>
            <a:endParaRPr lang="en-US" sz="18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9A73CC7B-D939-46F8-F6CE-B8F83AF9B4EC}"/>
              </a:ext>
            </a:extLst>
          </p:cNvPr>
          <p:cNvSpPr txBox="1"/>
          <p:nvPr/>
        </p:nvSpPr>
        <p:spPr>
          <a:xfrm>
            <a:off x="1630059" y="3832019"/>
            <a:ext cx="1919303" cy="33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06"/>
              </a:lnSpc>
            </a:pPr>
            <a:r>
              <a:rPr lang="pl-PL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Strona internetowa</a:t>
            </a:r>
            <a:endParaRPr lang="en-US" sz="18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53" name="Obraz 52">
            <a:extLst>
              <a:ext uri="{FF2B5EF4-FFF2-40B4-BE49-F238E27FC236}">
                <a16:creationId xmlns:a16="http://schemas.microsoft.com/office/drawing/2014/main" id="{D3AECBB2-9714-5DE7-0E83-1BF834A4D9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987" y="349578"/>
            <a:ext cx="1674934" cy="637204"/>
          </a:xfrm>
          <a:prstGeom prst="rect">
            <a:avLst/>
          </a:prstGeom>
        </p:spPr>
      </p:pic>
      <p:sp>
        <p:nvSpPr>
          <p:cNvPr id="18" name="Okrąg: pusty 17">
            <a:extLst>
              <a:ext uri="{FF2B5EF4-FFF2-40B4-BE49-F238E27FC236}">
                <a16:creationId xmlns:a16="http://schemas.microsoft.com/office/drawing/2014/main" id="{03234603-A7CE-A900-0B01-13190A9A490B}"/>
              </a:ext>
            </a:extLst>
          </p:cNvPr>
          <p:cNvSpPr/>
          <p:nvPr/>
        </p:nvSpPr>
        <p:spPr>
          <a:xfrm>
            <a:off x="5094403" y="668180"/>
            <a:ext cx="2331474" cy="2331474"/>
          </a:xfrm>
          <a:prstGeom prst="donut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7521413E-C491-4313-DE0D-C977370FD429}"/>
              </a:ext>
            </a:extLst>
          </p:cNvPr>
          <p:cNvSpPr/>
          <p:nvPr/>
        </p:nvSpPr>
        <p:spPr>
          <a:xfrm>
            <a:off x="10785840" y="5215197"/>
            <a:ext cx="1141763" cy="1141763"/>
          </a:xfrm>
          <a:prstGeom prst="ellipse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0" name="Obraz 59">
            <a:extLst>
              <a:ext uri="{FF2B5EF4-FFF2-40B4-BE49-F238E27FC236}">
                <a16:creationId xmlns:a16="http://schemas.microsoft.com/office/drawing/2014/main" id="{F5DA2DA0-885D-6075-C583-9652A8C5D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857" y="1556912"/>
            <a:ext cx="6693240" cy="4320234"/>
          </a:xfrm>
          <a:prstGeom prst="rect">
            <a:avLst/>
          </a:prstGeom>
          <a:ln w="76200" cap="rnd">
            <a:solidFill>
              <a:srgbClr val="397AF1">
                <a:alpha val="58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74ACAB6E-8A42-B2C6-15F3-EAA064A106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507" y="1547865"/>
            <a:ext cx="6700590" cy="4329281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ECE0A6D5-EE5F-9C2E-0ADE-62E0EBC10C9A}"/>
              </a:ext>
            </a:extLst>
          </p:cNvPr>
          <p:cNvSpPr txBox="1"/>
          <p:nvPr/>
        </p:nvSpPr>
        <p:spPr>
          <a:xfrm>
            <a:off x="806230" y="2912812"/>
            <a:ext cx="345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/>
              <a:t>Panel kierowcy</a:t>
            </a:r>
          </a:p>
        </p:txBody>
      </p:sp>
      <p:pic>
        <p:nvPicPr>
          <p:cNvPr id="17" name="Obraz 16" descr="Obraz zawierający Grafika, krąg, projekt graficzny, Czcionk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D1B73873-A072-D4F0-D238-41275C2DE5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505" y="4365497"/>
            <a:ext cx="871002" cy="871002"/>
          </a:xfrm>
          <a:prstGeom prst="rect">
            <a:avLst/>
          </a:prstGeom>
        </p:spPr>
      </p:pic>
      <p:sp>
        <p:nvSpPr>
          <p:cNvPr id="23" name="Freeform 11">
            <a:extLst>
              <a:ext uri="{FF2B5EF4-FFF2-40B4-BE49-F238E27FC236}">
                <a16:creationId xmlns:a16="http://schemas.microsoft.com/office/drawing/2014/main" id="{4C9CA06C-6ED0-71ED-9545-5301D9736C64}"/>
              </a:ext>
            </a:extLst>
          </p:cNvPr>
          <p:cNvSpPr/>
          <p:nvPr/>
        </p:nvSpPr>
        <p:spPr>
          <a:xfrm>
            <a:off x="8707796" y="-4486919"/>
            <a:ext cx="6353330" cy="6353330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6" y="0"/>
                </a:lnTo>
                <a:lnTo>
                  <a:pt x="9529996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397AF1"/>
            </a:outerShdw>
          </a:effectLst>
        </p:spPr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6227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365B5-CC23-DD97-7172-2C6B65E00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CCEA7565-0D1F-C320-059F-C3262ECE4E9D}"/>
              </a:ext>
            </a:extLst>
          </p:cNvPr>
          <p:cNvGrpSpPr/>
          <p:nvPr/>
        </p:nvGrpSpPr>
        <p:grpSpPr>
          <a:xfrm>
            <a:off x="1406160" y="4609644"/>
            <a:ext cx="2270423" cy="605553"/>
            <a:chOff x="0" y="0"/>
            <a:chExt cx="979405" cy="26122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A8ECD24-FCFA-A52D-0982-D9BA6660D4D3}"/>
                </a:ext>
              </a:extLst>
            </p:cNvPr>
            <p:cNvSpPr/>
            <p:nvPr/>
          </p:nvSpPr>
          <p:spPr>
            <a:xfrm>
              <a:off x="0" y="0"/>
              <a:ext cx="979405" cy="261221"/>
            </a:xfrm>
            <a:custGeom>
              <a:avLst/>
              <a:gdLst/>
              <a:ahLst/>
              <a:cxnLst/>
              <a:rect l="l" t="t" r="r" b="b"/>
              <a:pathLst>
                <a:path w="979405" h="261221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709C4FC-FD6D-8FA4-D93F-2B03FBC94AAB}"/>
                </a:ext>
              </a:extLst>
            </p:cNvPr>
            <p:cNvSpPr txBox="1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5DAD25F-488B-21AD-C4CC-F7735784CA58}"/>
              </a:ext>
            </a:extLst>
          </p:cNvPr>
          <p:cNvGrpSpPr/>
          <p:nvPr/>
        </p:nvGrpSpPr>
        <p:grpSpPr>
          <a:xfrm>
            <a:off x="1406160" y="3743323"/>
            <a:ext cx="2270423" cy="605553"/>
            <a:chOff x="0" y="0"/>
            <a:chExt cx="979405" cy="26122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CD8E61A-30CE-B2F8-57DC-9CAC18D09E87}"/>
                </a:ext>
              </a:extLst>
            </p:cNvPr>
            <p:cNvSpPr/>
            <p:nvPr/>
          </p:nvSpPr>
          <p:spPr>
            <a:xfrm>
              <a:off x="0" y="0"/>
              <a:ext cx="979405" cy="261221"/>
            </a:xfrm>
            <a:custGeom>
              <a:avLst/>
              <a:gdLst/>
              <a:ahLst/>
              <a:cxnLst/>
              <a:rect l="l" t="t" r="r" b="b"/>
              <a:pathLst>
                <a:path w="979405" h="261221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F4FFDBE-DCDC-F5A0-5A5E-0FCBA4C6F9CD}"/>
                </a:ext>
              </a:extLst>
            </p:cNvPr>
            <p:cNvSpPr txBox="1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34" name="Freeform 34">
            <a:extLst>
              <a:ext uri="{FF2B5EF4-FFF2-40B4-BE49-F238E27FC236}">
                <a16:creationId xmlns:a16="http://schemas.microsoft.com/office/drawing/2014/main" id="{4E27EF1D-1EDC-13CA-ABCB-7290207C5484}"/>
              </a:ext>
            </a:extLst>
          </p:cNvPr>
          <p:cNvSpPr/>
          <p:nvPr/>
        </p:nvSpPr>
        <p:spPr>
          <a:xfrm>
            <a:off x="11250538" y="986782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1CDEA064-1AD4-A886-02D2-5EA7F3E9D070}"/>
              </a:ext>
            </a:extLst>
          </p:cNvPr>
          <p:cNvSpPr/>
          <p:nvPr/>
        </p:nvSpPr>
        <p:spPr>
          <a:xfrm>
            <a:off x="41148" y="5872521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9" name="Freeform 39">
            <a:extLst>
              <a:ext uri="{FF2B5EF4-FFF2-40B4-BE49-F238E27FC236}">
                <a16:creationId xmlns:a16="http://schemas.microsoft.com/office/drawing/2014/main" id="{E62DE076-1015-A834-F8EE-EAB94E16C007}"/>
              </a:ext>
            </a:extLst>
          </p:cNvPr>
          <p:cNvSpPr/>
          <p:nvPr/>
        </p:nvSpPr>
        <p:spPr>
          <a:xfrm rot="2599173">
            <a:off x="6865473" y="2984782"/>
            <a:ext cx="649021" cy="598317"/>
          </a:xfrm>
          <a:custGeom>
            <a:avLst/>
            <a:gdLst/>
            <a:ahLst/>
            <a:cxnLst/>
            <a:rect l="l" t="t" r="r" b="b"/>
            <a:pathLst>
              <a:path w="973532" h="897475">
                <a:moveTo>
                  <a:pt x="0" y="0"/>
                </a:moveTo>
                <a:lnTo>
                  <a:pt x="973532" y="0"/>
                </a:lnTo>
                <a:lnTo>
                  <a:pt x="973532" y="897475"/>
                </a:lnTo>
                <a:lnTo>
                  <a:pt x="0" y="897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3BCAE01F-BDA7-B121-BDD1-DB9251D571E7}"/>
              </a:ext>
            </a:extLst>
          </p:cNvPr>
          <p:cNvSpPr/>
          <p:nvPr/>
        </p:nvSpPr>
        <p:spPr>
          <a:xfrm rot="2599173">
            <a:off x="7961279" y="976747"/>
            <a:ext cx="255045" cy="235119"/>
          </a:xfrm>
          <a:custGeom>
            <a:avLst/>
            <a:gdLst/>
            <a:ahLst/>
            <a:cxnLst/>
            <a:rect l="l" t="t" r="r" b="b"/>
            <a:pathLst>
              <a:path w="382567" h="352679">
                <a:moveTo>
                  <a:pt x="0" y="0"/>
                </a:moveTo>
                <a:lnTo>
                  <a:pt x="382566" y="0"/>
                </a:lnTo>
                <a:lnTo>
                  <a:pt x="382566" y="352678"/>
                </a:lnTo>
                <a:lnTo>
                  <a:pt x="0" y="352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E7E600D3-9C61-5B09-D3E8-F6BED11996E4}"/>
              </a:ext>
            </a:extLst>
          </p:cNvPr>
          <p:cNvSpPr txBox="1"/>
          <p:nvPr/>
        </p:nvSpPr>
        <p:spPr>
          <a:xfrm>
            <a:off x="793271" y="1546240"/>
            <a:ext cx="3590044" cy="1304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0692"/>
              </a:lnSpc>
            </a:pPr>
            <a:r>
              <a:rPr lang="pl-PL" sz="7200" b="1">
                <a:solidFill>
                  <a:srgbClr val="476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Interfejsy</a:t>
            </a:r>
            <a:endParaRPr lang="en-US" sz="7200" b="1">
              <a:solidFill>
                <a:srgbClr val="4762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284C0A13-55F8-F900-2D6C-8D5FF393C10A}"/>
              </a:ext>
            </a:extLst>
          </p:cNvPr>
          <p:cNvSpPr txBox="1"/>
          <p:nvPr/>
        </p:nvSpPr>
        <p:spPr>
          <a:xfrm>
            <a:off x="1532971" y="4693660"/>
            <a:ext cx="2528903" cy="349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06"/>
              </a:lnSpc>
            </a:pPr>
            <a:r>
              <a:rPr lang="pl-PL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Aplikacja desktopowa</a:t>
            </a:r>
            <a:endParaRPr lang="en-US" sz="18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F9756DFC-BA12-FD71-A759-59D3C18E9B65}"/>
              </a:ext>
            </a:extLst>
          </p:cNvPr>
          <p:cNvSpPr txBox="1"/>
          <p:nvPr/>
        </p:nvSpPr>
        <p:spPr>
          <a:xfrm>
            <a:off x="1630059" y="3832019"/>
            <a:ext cx="1919303" cy="33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06"/>
              </a:lnSpc>
            </a:pPr>
            <a:r>
              <a:rPr lang="pl-PL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Strona internetowa</a:t>
            </a:r>
            <a:endParaRPr lang="en-US" sz="18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53" name="Obraz 52">
            <a:extLst>
              <a:ext uri="{FF2B5EF4-FFF2-40B4-BE49-F238E27FC236}">
                <a16:creationId xmlns:a16="http://schemas.microsoft.com/office/drawing/2014/main" id="{946D516C-236F-33DC-2F2A-66831A0BC9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987" y="349578"/>
            <a:ext cx="1674934" cy="637204"/>
          </a:xfrm>
          <a:prstGeom prst="rect">
            <a:avLst/>
          </a:prstGeom>
        </p:spPr>
      </p:pic>
      <p:sp>
        <p:nvSpPr>
          <p:cNvPr id="18" name="Okrąg: pusty 17">
            <a:extLst>
              <a:ext uri="{FF2B5EF4-FFF2-40B4-BE49-F238E27FC236}">
                <a16:creationId xmlns:a16="http://schemas.microsoft.com/office/drawing/2014/main" id="{45EF778C-FD5E-FD65-BF56-B2EFDDEFC324}"/>
              </a:ext>
            </a:extLst>
          </p:cNvPr>
          <p:cNvSpPr/>
          <p:nvPr/>
        </p:nvSpPr>
        <p:spPr>
          <a:xfrm>
            <a:off x="8678486" y="512181"/>
            <a:ext cx="2331474" cy="2331474"/>
          </a:xfrm>
          <a:prstGeom prst="donut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738DA6CB-4566-A78B-9076-1113DF23D929}"/>
              </a:ext>
            </a:extLst>
          </p:cNvPr>
          <p:cNvSpPr/>
          <p:nvPr/>
        </p:nvSpPr>
        <p:spPr>
          <a:xfrm>
            <a:off x="4954237" y="5315311"/>
            <a:ext cx="1141763" cy="1141763"/>
          </a:xfrm>
          <a:prstGeom prst="ellipse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0" name="Obraz 59">
            <a:extLst>
              <a:ext uri="{FF2B5EF4-FFF2-40B4-BE49-F238E27FC236}">
                <a16:creationId xmlns:a16="http://schemas.microsoft.com/office/drawing/2014/main" id="{CA754E54-0D7F-4752-83EC-7FE550F55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857" y="1556912"/>
            <a:ext cx="6693240" cy="4320234"/>
          </a:xfrm>
          <a:prstGeom prst="rect">
            <a:avLst/>
          </a:prstGeom>
          <a:ln w="76200" cap="rnd">
            <a:solidFill>
              <a:srgbClr val="397AF1">
                <a:alpha val="58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1861EDC1-0022-827F-F9B0-4BDAA0B9BA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507" y="1551101"/>
            <a:ext cx="6700590" cy="4328589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4B8A8EA4-1554-D88F-C7F8-44E1F244DA00}"/>
              </a:ext>
            </a:extLst>
          </p:cNvPr>
          <p:cNvSpPr txBox="1"/>
          <p:nvPr/>
        </p:nvSpPr>
        <p:spPr>
          <a:xfrm>
            <a:off x="806230" y="2912812"/>
            <a:ext cx="345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/>
              <a:t>Panel spedytora</a:t>
            </a:r>
          </a:p>
        </p:txBody>
      </p:sp>
      <p:pic>
        <p:nvPicPr>
          <p:cNvPr id="17" name="Obraz 16" descr="Obraz zawierający Grafika, krąg, projekt graficzny, Czcionk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BF7A51C0-8F26-191F-AE95-455C870174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505" y="4365497"/>
            <a:ext cx="871002" cy="871002"/>
          </a:xfrm>
          <a:prstGeom prst="rect">
            <a:avLst/>
          </a:prstGeom>
        </p:spPr>
      </p:pic>
      <p:sp>
        <p:nvSpPr>
          <p:cNvPr id="23" name="Freeform 11">
            <a:extLst>
              <a:ext uri="{FF2B5EF4-FFF2-40B4-BE49-F238E27FC236}">
                <a16:creationId xmlns:a16="http://schemas.microsoft.com/office/drawing/2014/main" id="{87978C78-9487-428A-EFA5-5C7AB114918C}"/>
              </a:ext>
            </a:extLst>
          </p:cNvPr>
          <p:cNvSpPr/>
          <p:nvPr/>
        </p:nvSpPr>
        <p:spPr>
          <a:xfrm>
            <a:off x="-4081506" y="4609644"/>
            <a:ext cx="6353330" cy="6353330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6" y="0"/>
                </a:lnTo>
                <a:lnTo>
                  <a:pt x="9529996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397AF1"/>
            </a:outerShdw>
          </a:effectLst>
        </p:spPr>
        <p:txBody>
          <a:bodyPr/>
          <a:lstStyle/>
          <a:p>
            <a:endParaRPr lang="pl-PL"/>
          </a:p>
        </p:txBody>
      </p:sp>
      <p:grpSp>
        <p:nvGrpSpPr>
          <p:cNvPr id="27" name="Group 36">
            <a:extLst>
              <a:ext uri="{FF2B5EF4-FFF2-40B4-BE49-F238E27FC236}">
                <a16:creationId xmlns:a16="http://schemas.microsoft.com/office/drawing/2014/main" id="{33E782E5-619F-B2B4-DDA5-F61356F68A40}"/>
              </a:ext>
            </a:extLst>
          </p:cNvPr>
          <p:cNvGrpSpPr/>
          <p:nvPr/>
        </p:nvGrpSpPr>
        <p:grpSpPr>
          <a:xfrm>
            <a:off x="11855350" y="-198124"/>
            <a:ext cx="509951" cy="7254248"/>
            <a:chOff x="0" y="-38100"/>
            <a:chExt cx="4731803" cy="3420927"/>
          </a:xfrm>
          <a:solidFill>
            <a:srgbClr val="4762FF"/>
          </a:solidFill>
        </p:grpSpPr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45D7747F-7550-F3A0-8756-4FC4E46A0B85}"/>
                </a:ext>
              </a:extLst>
            </p:cNvPr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l-PL"/>
            </a:p>
          </p:txBody>
        </p:sp>
        <p:sp>
          <p:nvSpPr>
            <p:cNvPr id="29" name="TextBox 38">
              <a:extLst>
                <a:ext uri="{FF2B5EF4-FFF2-40B4-BE49-F238E27FC236}">
                  <a16:creationId xmlns:a16="http://schemas.microsoft.com/office/drawing/2014/main" id="{237CF4B2-D95E-51C3-112C-90CEB655A9FA}"/>
                </a:ext>
              </a:extLst>
            </p:cNvPr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</p:spTree>
    <p:extLst>
      <p:ext uri="{BB962C8B-B14F-4D97-AF65-F5344CB8AC3E}">
        <p14:creationId xmlns:p14="http://schemas.microsoft.com/office/powerpoint/2010/main" val="1432650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078D9-8575-6657-4958-FD4E53958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9B11DE62-AF66-2759-07C4-F4EC4FDE24D3}"/>
              </a:ext>
            </a:extLst>
          </p:cNvPr>
          <p:cNvGrpSpPr/>
          <p:nvPr/>
        </p:nvGrpSpPr>
        <p:grpSpPr>
          <a:xfrm>
            <a:off x="1406160" y="4609644"/>
            <a:ext cx="2270423" cy="605553"/>
            <a:chOff x="0" y="0"/>
            <a:chExt cx="979405" cy="26122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6780DC2-0CFF-666C-575F-73CF5AB78B12}"/>
                </a:ext>
              </a:extLst>
            </p:cNvPr>
            <p:cNvSpPr/>
            <p:nvPr/>
          </p:nvSpPr>
          <p:spPr>
            <a:xfrm>
              <a:off x="0" y="0"/>
              <a:ext cx="979405" cy="261221"/>
            </a:xfrm>
            <a:custGeom>
              <a:avLst/>
              <a:gdLst/>
              <a:ahLst/>
              <a:cxnLst/>
              <a:rect l="l" t="t" r="r" b="b"/>
              <a:pathLst>
                <a:path w="979405" h="261221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7B0D332-33F4-6699-4C2B-DA08DCCB3288}"/>
                </a:ext>
              </a:extLst>
            </p:cNvPr>
            <p:cNvSpPr txBox="1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8561A9EF-895B-27B2-8F26-51F80E51716B}"/>
              </a:ext>
            </a:extLst>
          </p:cNvPr>
          <p:cNvGrpSpPr/>
          <p:nvPr/>
        </p:nvGrpSpPr>
        <p:grpSpPr>
          <a:xfrm>
            <a:off x="1406160" y="3743323"/>
            <a:ext cx="2270423" cy="605553"/>
            <a:chOff x="0" y="0"/>
            <a:chExt cx="979405" cy="26122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F992DE3-C410-FCFC-3B9B-D725C08D4358}"/>
                </a:ext>
              </a:extLst>
            </p:cNvPr>
            <p:cNvSpPr/>
            <p:nvPr/>
          </p:nvSpPr>
          <p:spPr>
            <a:xfrm>
              <a:off x="0" y="0"/>
              <a:ext cx="979405" cy="261221"/>
            </a:xfrm>
            <a:custGeom>
              <a:avLst/>
              <a:gdLst/>
              <a:ahLst/>
              <a:cxnLst/>
              <a:rect l="l" t="t" r="r" b="b"/>
              <a:pathLst>
                <a:path w="979405" h="261221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8BEC57A-DCD0-0452-6302-309FE817E4D7}"/>
                </a:ext>
              </a:extLst>
            </p:cNvPr>
            <p:cNvSpPr txBox="1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34" name="Freeform 34">
            <a:extLst>
              <a:ext uri="{FF2B5EF4-FFF2-40B4-BE49-F238E27FC236}">
                <a16:creationId xmlns:a16="http://schemas.microsoft.com/office/drawing/2014/main" id="{49E0503E-8AE2-4AE3-9D9B-D77B6BC9F10D}"/>
              </a:ext>
            </a:extLst>
          </p:cNvPr>
          <p:cNvSpPr/>
          <p:nvPr/>
        </p:nvSpPr>
        <p:spPr>
          <a:xfrm>
            <a:off x="11250538" y="986782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915F907F-E8A6-16E4-72CD-B4D7023E9992}"/>
              </a:ext>
            </a:extLst>
          </p:cNvPr>
          <p:cNvSpPr/>
          <p:nvPr/>
        </p:nvSpPr>
        <p:spPr>
          <a:xfrm>
            <a:off x="41148" y="5872521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6" name="Group 36">
            <a:extLst>
              <a:ext uri="{FF2B5EF4-FFF2-40B4-BE49-F238E27FC236}">
                <a16:creationId xmlns:a16="http://schemas.microsoft.com/office/drawing/2014/main" id="{4D6C7EAB-B356-635D-EF27-102657D4FBFD}"/>
              </a:ext>
            </a:extLst>
          </p:cNvPr>
          <p:cNvGrpSpPr/>
          <p:nvPr/>
        </p:nvGrpSpPr>
        <p:grpSpPr>
          <a:xfrm>
            <a:off x="-155185" y="-267661"/>
            <a:ext cx="626362" cy="7254248"/>
            <a:chOff x="0" y="-38100"/>
            <a:chExt cx="4731803" cy="3420927"/>
          </a:xfrm>
          <a:solidFill>
            <a:srgbClr val="4762FF"/>
          </a:solidFill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CFFB6C78-C16F-6E41-B2AA-89294BF4CF25}"/>
                </a:ext>
              </a:extLst>
            </p:cNvPr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l-PL"/>
            </a:p>
          </p:txBody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4C0728A9-887F-36DC-CB9A-66CBE95FB837}"/>
                </a:ext>
              </a:extLst>
            </p:cNvPr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39" name="Freeform 39">
            <a:extLst>
              <a:ext uri="{FF2B5EF4-FFF2-40B4-BE49-F238E27FC236}">
                <a16:creationId xmlns:a16="http://schemas.microsoft.com/office/drawing/2014/main" id="{8D82C1C8-F83D-70D7-0A5D-EE8C033103FB}"/>
              </a:ext>
            </a:extLst>
          </p:cNvPr>
          <p:cNvSpPr/>
          <p:nvPr/>
        </p:nvSpPr>
        <p:spPr>
          <a:xfrm rot="2599173">
            <a:off x="6865473" y="2984782"/>
            <a:ext cx="649021" cy="598317"/>
          </a:xfrm>
          <a:custGeom>
            <a:avLst/>
            <a:gdLst/>
            <a:ahLst/>
            <a:cxnLst/>
            <a:rect l="l" t="t" r="r" b="b"/>
            <a:pathLst>
              <a:path w="973532" h="897475">
                <a:moveTo>
                  <a:pt x="0" y="0"/>
                </a:moveTo>
                <a:lnTo>
                  <a:pt x="973532" y="0"/>
                </a:lnTo>
                <a:lnTo>
                  <a:pt x="973532" y="897475"/>
                </a:lnTo>
                <a:lnTo>
                  <a:pt x="0" y="897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B726BEF5-9D36-913F-3FB2-0C78A5F9C119}"/>
              </a:ext>
            </a:extLst>
          </p:cNvPr>
          <p:cNvSpPr/>
          <p:nvPr/>
        </p:nvSpPr>
        <p:spPr>
          <a:xfrm rot="2599173">
            <a:off x="11576643" y="4856457"/>
            <a:ext cx="255045" cy="235119"/>
          </a:xfrm>
          <a:custGeom>
            <a:avLst/>
            <a:gdLst/>
            <a:ahLst/>
            <a:cxnLst/>
            <a:rect l="l" t="t" r="r" b="b"/>
            <a:pathLst>
              <a:path w="382567" h="352679">
                <a:moveTo>
                  <a:pt x="0" y="0"/>
                </a:moveTo>
                <a:lnTo>
                  <a:pt x="382566" y="0"/>
                </a:lnTo>
                <a:lnTo>
                  <a:pt x="382566" y="352678"/>
                </a:lnTo>
                <a:lnTo>
                  <a:pt x="0" y="352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E2502DB0-57D0-A546-6DDD-DE98592D5D20}"/>
              </a:ext>
            </a:extLst>
          </p:cNvPr>
          <p:cNvSpPr txBox="1"/>
          <p:nvPr/>
        </p:nvSpPr>
        <p:spPr>
          <a:xfrm>
            <a:off x="793271" y="1546240"/>
            <a:ext cx="3590044" cy="1304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0692"/>
              </a:lnSpc>
            </a:pPr>
            <a:r>
              <a:rPr lang="pl-PL" sz="7200" b="1">
                <a:solidFill>
                  <a:srgbClr val="476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Interfejsy</a:t>
            </a:r>
            <a:endParaRPr lang="en-US" sz="7200" b="1">
              <a:solidFill>
                <a:srgbClr val="4762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17E01B5B-2596-8415-C8E8-137D16FB1A42}"/>
              </a:ext>
            </a:extLst>
          </p:cNvPr>
          <p:cNvSpPr txBox="1"/>
          <p:nvPr/>
        </p:nvSpPr>
        <p:spPr>
          <a:xfrm>
            <a:off x="1532971" y="4693660"/>
            <a:ext cx="2528903" cy="349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06"/>
              </a:lnSpc>
            </a:pPr>
            <a:r>
              <a:rPr lang="pl-PL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Aplikacja desktopowa</a:t>
            </a:r>
            <a:endParaRPr lang="en-US" sz="18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9CF9668E-F5F4-60BE-3CD5-1D61B79683C4}"/>
              </a:ext>
            </a:extLst>
          </p:cNvPr>
          <p:cNvSpPr txBox="1"/>
          <p:nvPr/>
        </p:nvSpPr>
        <p:spPr>
          <a:xfrm>
            <a:off x="1630059" y="3832019"/>
            <a:ext cx="1919303" cy="33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06"/>
              </a:lnSpc>
            </a:pPr>
            <a:r>
              <a:rPr lang="pl-PL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Strona internetowa</a:t>
            </a:r>
            <a:endParaRPr lang="en-US" sz="18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53" name="Obraz 52">
            <a:extLst>
              <a:ext uri="{FF2B5EF4-FFF2-40B4-BE49-F238E27FC236}">
                <a16:creationId xmlns:a16="http://schemas.microsoft.com/office/drawing/2014/main" id="{7B93DCB1-FB98-ADD4-3A4A-2D130FB10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987" y="349578"/>
            <a:ext cx="1674934" cy="637204"/>
          </a:xfrm>
          <a:prstGeom prst="rect">
            <a:avLst/>
          </a:prstGeom>
        </p:spPr>
      </p:pic>
      <p:sp>
        <p:nvSpPr>
          <p:cNvPr id="18" name="Okrąg: pusty 17">
            <a:extLst>
              <a:ext uri="{FF2B5EF4-FFF2-40B4-BE49-F238E27FC236}">
                <a16:creationId xmlns:a16="http://schemas.microsoft.com/office/drawing/2014/main" id="{5D365745-FA87-324B-124E-4B68D61C8837}"/>
              </a:ext>
            </a:extLst>
          </p:cNvPr>
          <p:cNvSpPr/>
          <p:nvPr/>
        </p:nvSpPr>
        <p:spPr>
          <a:xfrm>
            <a:off x="5094403" y="668180"/>
            <a:ext cx="2331474" cy="2331474"/>
          </a:xfrm>
          <a:prstGeom prst="donut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C011C5C5-A72E-7E67-ACC5-7468F44E298A}"/>
              </a:ext>
            </a:extLst>
          </p:cNvPr>
          <p:cNvSpPr/>
          <p:nvPr/>
        </p:nvSpPr>
        <p:spPr>
          <a:xfrm>
            <a:off x="10785840" y="5215197"/>
            <a:ext cx="1141763" cy="1141763"/>
          </a:xfrm>
          <a:prstGeom prst="ellipse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0" name="Obraz 59">
            <a:extLst>
              <a:ext uri="{FF2B5EF4-FFF2-40B4-BE49-F238E27FC236}">
                <a16:creationId xmlns:a16="http://schemas.microsoft.com/office/drawing/2014/main" id="{CE0BDFBB-2FD3-29A1-8EFD-063FA82E3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857" y="1556912"/>
            <a:ext cx="6693240" cy="4320234"/>
          </a:xfrm>
          <a:prstGeom prst="rect">
            <a:avLst/>
          </a:prstGeom>
          <a:ln w="76200" cap="rnd">
            <a:solidFill>
              <a:srgbClr val="397AF1">
                <a:alpha val="58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DD5A0C6A-303F-23DE-E98F-F8431A073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507" y="1547323"/>
            <a:ext cx="6700590" cy="4329823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9C3CCDE0-EB83-F658-5E0B-CD8BDB0DC2FC}"/>
              </a:ext>
            </a:extLst>
          </p:cNvPr>
          <p:cNvSpPr txBox="1"/>
          <p:nvPr/>
        </p:nvSpPr>
        <p:spPr>
          <a:xfrm>
            <a:off x="806230" y="2912812"/>
            <a:ext cx="345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/>
              <a:t>Pojazdy</a:t>
            </a:r>
          </a:p>
        </p:txBody>
      </p:sp>
      <p:pic>
        <p:nvPicPr>
          <p:cNvPr id="17" name="Obraz 16" descr="Obraz zawierający Grafika, krąg, projekt graficzny, Czcionk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C89A06BF-A063-6084-AECF-A075FD1E0FF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505" y="4365497"/>
            <a:ext cx="871002" cy="871002"/>
          </a:xfrm>
          <a:prstGeom prst="rect">
            <a:avLst/>
          </a:prstGeom>
        </p:spPr>
      </p:pic>
      <p:sp>
        <p:nvSpPr>
          <p:cNvPr id="23" name="Freeform 11">
            <a:extLst>
              <a:ext uri="{FF2B5EF4-FFF2-40B4-BE49-F238E27FC236}">
                <a16:creationId xmlns:a16="http://schemas.microsoft.com/office/drawing/2014/main" id="{81A35220-0EE7-A612-19E5-C6D073EC0024}"/>
              </a:ext>
            </a:extLst>
          </p:cNvPr>
          <p:cNvSpPr/>
          <p:nvPr/>
        </p:nvSpPr>
        <p:spPr>
          <a:xfrm>
            <a:off x="8707796" y="-4486919"/>
            <a:ext cx="6353330" cy="6353330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6" y="0"/>
                </a:lnTo>
                <a:lnTo>
                  <a:pt x="9529996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397AF1"/>
            </a:outerShdw>
          </a:effectLst>
        </p:spPr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1871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6398-DC31-CE5B-7371-00D952ABD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1DCD8533-4C9A-89A6-62A0-047FD18854C8}"/>
              </a:ext>
            </a:extLst>
          </p:cNvPr>
          <p:cNvGrpSpPr/>
          <p:nvPr/>
        </p:nvGrpSpPr>
        <p:grpSpPr>
          <a:xfrm>
            <a:off x="1406160" y="4609644"/>
            <a:ext cx="2270423" cy="605553"/>
            <a:chOff x="0" y="0"/>
            <a:chExt cx="979405" cy="26122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DFE4365-A673-23B3-CE5C-4D3276D371BD}"/>
                </a:ext>
              </a:extLst>
            </p:cNvPr>
            <p:cNvSpPr/>
            <p:nvPr/>
          </p:nvSpPr>
          <p:spPr>
            <a:xfrm>
              <a:off x="0" y="0"/>
              <a:ext cx="979405" cy="261221"/>
            </a:xfrm>
            <a:custGeom>
              <a:avLst/>
              <a:gdLst/>
              <a:ahLst/>
              <a:cxnLst/>
              <a:rect l="l" t="t" r="r" b="b"/>
              <a:pathLst>
                <a:path w="979405" h="261221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BB72FB0-159A-BA3E-F3B7-1A0C4D2B0DAE}"/>
                </a:ext>
              </a:extLst>
            </p:cNvPr>
            <p:cNvSpPr txBox="1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FFEB129-1329-1CF5-A4A5-C2B529A1BE8D}"/>
              </a:ext>
            </a:extLst>
          </p:cNvPr>
          <p:cNvGrpSpPr/>
          <p:nvPr/>
        </p:nvGrpSpPr>
        <p:grpSpPr>
          <a:xfrm>
            <a:off x="1406160" y="3743323"/>
            <a:ext cx="2270423" cy="605553"/>
            <a:chOff x="0" y="0"/>
            <a:chExt cx="979405" cy="26122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62C54F0-F622-6A6B-6DD7-7D432875089D}"/>
                </a:ext>
              </a:extLst>
            </p:cNvPr>
            <p:cNvSpPr/>
            <p:nvPr/>
          </p:nvSpPr>
          <p:spPr>
            <a:xfrm>
              <a:off x="0" y="0"/>
              <a:ext cx="979405" cy="261221"/>
            </a:xfrm>
            <a:custGeom>
              <a:avLst/>
              <a:gdLst/>
              <a:ahLst/>
              <a:cxnLst/>
              <a:rect l="l" t="t" r="r" b="b"/>
              <a:pathLst>
                <a:path w="979405" h="261221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702010D-9F7D-EF8A-570F-46C007F94055}"/>
                </a:ext>
              </a:extLst>
            </p:cNvPr>
            <p:cNvSpPr txBox="1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34" name="Freeform 34">
            <a:extLst>
              <a:ext uri="{FF2B5EF4-FFF2-40B4-BE49-F238E27FC236}">
                <a16:creationId xmlns:a16="http://schemas.microsoft.com/office/drawing/2014/main" id="{279EBFDE-D433-A13F-CBE8-29613B413E2A}"/>
              </a:ext>
            </a:extLst>
          </p:cNvPr>
          <p:cNvSpPr/>
          <p:nvPr/>
        </p:nvSpPr>
        <p:spPr>
          <a:xfrm>
            <a:off x="11250538" y="986782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D93B379F-3349-7958-380E-787C592653C5}"/>
              </a:ext>
            </a:extLst>
          </p:cNvPr>
          <p:cNvSpPr/>
          <p:nvPr/>
        </p:nvSpPr>
        <p:spPr>
          <a:xfrm>
            <a:off x="41148" y="5872521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9" name="Freeform 39">
            <a:extLst>
              <a:ext uri="{FF2B5EF4-FFF2-40B4-BE49-F238E27FC236}">
                <a16:creationId xmlns:a16="http://schemas.microsoft.com/office/drawing/2014/main" id="{825AED66-1EE3-AC29-E388-06E3D9D05945}"/>
              </a:ext>
            </a:extLst>
          </p:cNvPr>
          <p:cNvSpPr/>
          <p:nvPr/>
        </p:nvSpPr>
        <p:spPr>
          <a:xfrm rot="2599173">
            <a:off x="6865473" y="2984782"/>
            <a:ext cx="649021" cy="598317"/>
          </a:xfrm>
          <a:custGeom>
            <a:avLst/>
            <a:gdLst/>
            <a:ahLst/>
            <a:cxnLst/>
            <a:rect l="l" t="t" r="r" b="b"/>
            <a:pathLst>
              <a:path w="973532" h="897475">
                <a:moveTo>
                  <a:pt x="0" y="0"/>
                </a:moveTo>
                <a:lnTo>
                  <a:pt x="973532" y="0"/>
                </a:lnTo>
                <a:lnTo>
                  <a:pt x="973532" y="897475"/>
                </a:lnTo>
                <a:lnTo>
                  <a:pt x="0" y="897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BC2CAA3C-0D2E-83C6-718F-2E5201837517}"/>
              </a:ext>
            </a:extLst>
          </p:cNvPr>
          <p:cNvSpPr/>
          <p:nvPr/>
        </p:nvSpPr>
        <p:spPr>
          <a:xfrm rot="2599173">
            <a:off x="7961279" y="976747"/>
            <a:ext cx="255045" cy="235119"/>
          </a:xfrm>
          <a:custGeom>
            <a:avLst/>
            <a:gdLst/>
            <a:ahLst/>
            <a:cxnLst/>
            <a:rect l="l" t="t" r="r" b="b"/>
            <a:pathLst>
              <a:path w="382567" h="352679">
                <a:moveTo>
                  <a:pt x="0" y="0"/>
                </a:moveTo>
                <a:lnTo>
                  <a:pt x="382566" y="0"/>
                </a:lnTo>
                <a:lnTo>
                  <a:pt x="382566" y="352678"/>
                </a:lnTo>
                <a:lnTo>
                  <a:pt x="0" y="352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FD18B5DB-8C56-797F-68A4-1A345E78EBB8}"/>
              </a:ext>
            </a:extLst>
          </p:cNvPr>
          <p:cNvSpPr txBox="1"/>
          <p:nvPr/>
        </p:nvSpPr>
        <p:spPr>
          <a:xfrm>
            <a:off x="793271" y="1546240"/>
            <a:ext cx="3590044" cy="1304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0692"/>
              </a:lnSpc>
            </a:pPr>
            <a:r>
              <a:rPr lang="pl-PL" sz="7200" b="1">
                <a:solidFill>
                  <a:srgbClr val="476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Interfejsy</a:t>
            </a:r>
            <a:endParaRPr lang="en-US" sz="7200" b="1">
              <a:solidFill>
                <a:srgbClr val="4762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049FEDCF-92DB-1C8E-3D0D-8C8C81585A4D}"/>
              </a:ext>
            </a:extLst>
          </p:cNvPr>
          <p:cNvSpPr txBox="1"/>
          <p:nvPr/>
        </p:nvSpPr>
        <p:spPr>
          <a:xfrm>
            <a:off x="1532971" y="4693660"/>
            <a:ext cx="2528903" cy="349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06"/>
              </a:lnSpc>
            </a:pPr>
            <a:r>
              <a:rPr lang="pl-PL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Aplikacja desktopowa</a:t>
            </a:r>
            <a:endParaRPr lang="en-US" sz="18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57E8BDE7-9C64-28F5-8C64-C80F928A5D51}"/>
              </a:ext>
            </a:extLst>
          </p:cNvPr>
          <p:cNvSpPr txBox="1"/>
          <p:nvPr/>
        </p:nvSpPr>
        <p:spPr>
          <a:xfrm>
            <a:off x="1630059" y="3832019"/>
            <a:ext cx="1919303" cy="33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06"/>
              </a:lnSpc>
            </a:pPr>
            <a:r>
              <a:rPr lang="pl-PL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Strona internetowa</a:t>
            </a:r>
            <a:endParaRPr lang="en-US" sz="18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53" name="Obraz 52">
            <a:extLst>
              <a:ext uri="{FF2B5EF4-FFF2-40B4-BE49-F238E27FC236}">
                <a16:creationId xmlns:a16="http://schemas.microsoft.com/office/drawing/2014/main" id="{0D5DC5AD-A36F-A1F3-C424-C301289D7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987" y="349578"/>
            <a:ext cx="1674934" cy="637204"/>
          </a:xfrm>
          <a:prstGeom prst="rect">
            <a:avLst/>
          </a:prstGeom>
        </p:spPr>
      </p:pic>
      <p:sp>
        <p:nvSpPr>
          <p:cNvPr id="18" name="Okrąg: pusty 17">
            <a:extLst>
              <a:ext uri="{FF2B5EF4-FFF2-40B4-BE49-F238E27FC236}">
                <a16:creationId xmlns:a16="http://schemas.microsoft.com/office/drawing/2014/main" id="{5C15251A-0E81-9C4F-3F94-C0E297DC1E46}"/>
              </a:ext>
            </a:extLst>
          </p:cNvPr>
          <p:cNvSpPr/>
          <p:nvPr/>
        </p:nvSpPr>
        <p:spPr>
          <a:xfrm>
            <a:off x="8678486" y="512181"/>
            <a:ext cx="2331474" cy="2331474"/>
          </a:xfrm>
          <a:prstGeom prst="donut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D2715098-F5C1-15D1-A6D4-9034360E6979}"/>
              </a:ext>
            </a:extLst>
          </p:cNvPr>
          <p:cNvSpPr/>
          <p:nvPr/>
        </p:nvSpPr>
        <p:spPr>
          <a:xfrm>
            <a:off x="4954237" y="5315311"/>
            <a:ext cx="1141763" cy="1141763"/>
          </a:xfrm>
          <a:prstGeom prst="ellipse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0" name="Obraz 59">
            <a:extLst>
              <a:ext uri="{FF2B5EF4-FFF2-40B4-BE49-F238E27FC236}">
                <a16:creationId xmlns:a16="http://schemas.microsoft.com/office/drawing/2014/main" id="{F92118F0-5CF1-D234-8D38-7B9B443204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857" y="1556912"/>
            <a:ext cx="6693240" cy="4320234"/>
          </a:xfrm>
          <a:prstGeom prst="rect">
            <a:avLst/>
          </a:prstGeom>
          <a:ln w="76200" cap="rnd">
            <a:solidFill>
              <a:srgbClr val="397AF1">
                <a:alpha val="58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9E8B2BB4-0F2E-B82E-D388-FC08895FEF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507" y="1547865"/>
            <a:ext cx="6700590" cy="4329281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B62F9818-ACA0-C252-9DFD-6B7C90418418}"/>
              </a:ext>
            </a:extLst>
          </p:cNvPr>
          <p:cNvSpPr txBox="1"/>
          <p:nvPr/>
        </p:nvSpPr>
        <p:spPr>
          <a:xfrm>
            <a:off x="806230" y="2912812"/>
            <a:ext cx="345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/>
              <a:t>Zlecenia</a:t>
            </a:r>
          </a:p>
        </p:txBody>
      </p:sp>
      <p:pic>
        <p:nvPicPr>
          <p:cNvPr id="17" name="Obraz 16" descr="Obraz zawierający Grafika, krąg, projekt graficzny, Czcionk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0ADEAFBC-8B50-8FA5-34DB-D954C2DD53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505" y="4365497"/>
            <a:ext cx="871002" cy="871002"/>
          </a:xfrm>
          <a:prstGeom prst="rect">
            <a:avLst/>
          </a:prstGeom>
        </p:spPr>
      </p:pic>
      <p:sp>
        <p:nvSpPr>
          <p:cNvPr id="23" name="Freeform 11">
            <a:extLst>
              <a:ext uri="{FF2B5EF4-FFF2-40B4-BE49-F238E27FC236}">
                <a16:creationId xmlns:a16="http://schemas.microsoft.com/office/drawing/2014/main" id="{5202C584-41E0-B70F-C4BB-329AD832586E}"/>
              </a:ext>
            </a:extLst>
          </p:cNvPr>
          <p:cNvSpPr/>
          <p:nvPr/>
        </p:nvSpPr>
        <p:spPr>
          <a:xfrm>
            <a:off x="-4081506" y="4609644"/>
            <a:ext cx="6353330" cy="6353330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6" y="0"/>
                </a:lnTo>
                <a:lnTo>
                  <a:pt x="9529996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397AF1"/>
            </a:outerShdw>
          </a:effectLst>
        </p:spPr>
        <p:txBody>
          <a:bodyPr/>
          <a:lstStyle/>
          <a:p>
            <a:endParaRPr lang="pl-PL"/>
          </a:p>
        </p:txBody>
      </p:sp>
      <p:grpSp>
        <p:nvGrpSpPr>
          <p:cNvPr id="27" name="Group 36">
            <a:extLst>
              <a:ext uri="{FF2B5EF4-FFF2-40B4-BE49-F238E27FC236}">
                <a16:creationId xmlns:a16="http://schemas.microsoft.com/office/drawing/2014/main" id="{DBC47E9C-D884-93B2-2FCB-AC2F18EDDB44}"/>
              </a:ext>
            </a:extLst>
          </p:cNvPr>
          <p:cNvGrpSpPr/>
          <p:nvPr/>
        </p:nvGrpSpPr>
        <p:grpSpPr>
          <a:xfrm>
            <a:off x="11855350" y="-198124"/>
            <a:ext cx="509951" cy="7254248"/>
            <a:chOff x="0" y="-38100"/>
            <a:chExt cx="4731803" cy="3420927"/>
          </a:xfrm>
          <a:solidFill>
            <a:srgbClr val="4762FF"/>
          </a:solidFill>
        </p:grpSpPr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AB63914D-845B-9796-2185-829B69B1EE81}"/>
                </a:ext>
              </a:extLst>
            </p:cNvPr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l-PL"/>
            </a:p>
          </p:txBody>
        </p:sp>
        <p:sp>
          <p:nvSpPr>
            <p:cNvPr id="29" name="TextBox 38">
              <a:extLst>
                <a:ext uri="{FF2B5EF4-FFF2-40B4-BE49-F238E27FC236}">
                  <a16:creationId xmlns:a16="http://schemas.microsoft.com/office/drawing/2014/main" id="{7FCC4BAF-764B-C3AC-FAC7-8861427582F8}"/>
                </a:ext>
              </a:extLst>
            </p:cNvPr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</p:spTree>
    <p:extLst>
      <p:ext uri="{BB962C8B-B14F-4D97-AF65-F5344CB8AC3E}">
        <p14:creationId xmlns:p14="http://schemas.microsoft.com/office/powerpoint/2010/main" val="248619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635BE-F60F-2BFC-E488-0E65F148B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7A7632EA-2089-BF47-1D2F-00EBB36FA39C}"/>
              </a:ext>
            </a:extLst>
          </p:cNvPr>
          <p:cNvGrpSpPr/>
          <p:nvPr/>
        </p:nvGrpSpPr>
        <p:grpSpPr>
          <a:xfrm>
            <a:off x="1406160" y="4609644"/>
            <a:ext cx="2270423" cy="605553"/>
            <a:chOff x="0" y="0"/>
            <a:chExt cx="979405" cy="26122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CA3DE4B-4B63-0A50-FE59-5C06F7057EE8}"/>
                </a:ext>
              </a:extLst>
            </p:cNvPr>
            <p:cNvSpPr/>
            <p:nvPr/>
          </p:nvSpPr>
          <p:spPr>
            <a:xfrm>
              <a:off x="0" y="0"/>
              <a:ext cx="979405" cy="261221"/>
            </a:xfrm>
            <a:custGeom>
              <a:avLst/>
              <a:gdLst/>
              <a:ahLst/>
              <a:cxnLst/>
              <a:rect l="l" t="t" r="r" b="b"/>
              <a:pathLst>
                <a:path w="979405" h="261221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9544B18-BDAB-91AF-AE51-A188DDE00F27}"/>
                </a:ext>
              </a:extLst>
            </p:cNvPr>
            <p:cNvSpPr txBox="1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27BDAC60-03CE-8CE2-69A5-B29EA665B297}"/>
              </a:ext>
            </a:extLst>
          </p:cNvPr>
          <p:cNvGrpSpPr/>
          <p:nvPr/>
        </p:nvGrpSpPr>
        <p:grpSpPr>
          <a:xfrm>
            <a:off x="1406160" y="3743323"/>
            <a:ext cx="2270423" cy="605553"/>
            <a:chOff x="0" y="0"/>
            <a:chExt cx="979405" cy="26122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25E2810-A69C-AFFD-B62B-6B6251DCAEB1}"/>
                </a:ext>
              </a:extLst>
            </p:cNvPr>
            <p:cNvSpPr/>
            <p:nvPr/>
          </p:nvSpPr>
          <p:spPr>
            <a:xfrm>
              <a:off x="0" y="0"/>
              <a:ext cx="979405" cy="261221"/>
            </a:xfrm>
            <a:custGeom>
              <a:avLst/>
              <a:gdLst/>
              <a:ahLst/>
              <a:cxnLst/>
              <a:rect l="l" t="t" r="r" b="b"/>
              <a:pathLst>
                <a:path w="979405" h="261221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2ACF44A-184C-6CF7-44C8-228A4A7B1FC2}"/>
                </a:ext>
              </a:extLst>
            </p:cNvPr>
            <p:cNvSpPr txBox="1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34" name="Freeform 34">
            <a:extLst>
              <a:ext uri="{FF2B5EF4-FFF2-40B4-BE49-F238E27FC236}">
                <a16:creationId xmlns:a16="http://schemas.microsoft.com/office/drawing/2014/main" id="{DF9DBE14-F4C0-3C58-9171-098AF51EA335}"/>
              </a:ext>
            </a:extLst>
          </p:cNvPr>
          <p:cNvSpPr/>
          <p:nvPr/>
        </p:nvSpPr>
        <p:spPr>
          <a:xfrm>
            <a:off x="11250538" y="986782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044646B6-C784-CA37-958B-B676F99AFBD8}"/>
              </a:ext>
            </a:extLst>
          </p:cNvPr>
          <p:cNvSpPr/>
          <p:nvPr/>
        </p:nvSpPr>
        <p:spPr>
          <a:xfrm>
            <a:off x="41148" y="5872521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6" name="Group 36">
            <a:extLst>
              <a:ext uri="{FF2B5EF4-FFF2-40B4-BE49-F238E27FC236}">
                <a16:creationId xmlns:a16="http://schemas.microsoft.com/office/drawing/2014/main" id="{EE8047D4-E2FC-F34F-A1AB-E606DCF10796}"/>
              </a:ext>
            </a:extLst>
          </p:cNvPr>
          <p:cNvGrpSpPr/>
          <p:nvPr/>
        </p:nvGrpSpPr>
        <p:grpSpPr>
          <a:xfrm>
            <a:off x="-38775" y="-267661"/>
            <a:ext cx="509951" cy="7254248"/>
            <a:chOff x="0" y="-38100"/>
            <a:chExt cx="4731803" cy="3420927"/>
          </a:xfrm>
          <a:solidFill>
            <a:srgbClr val="4762FF"/>
          </a:solidFill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D41C55B-EABD-EBD1-88CD-A5EA91B0DA25}"/>
                </a:ext>
              </a:extLst>
            </p:cNvPr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l-PL"/>
            </a:p>
          </p:txBody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0F7852E9-7F39-4E35-D7C1-5D986B14CFCF}"/>
                </a:ext>
              </a:extLst>
            </p:cNvPr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39" name="Freeform 39">
            <a:extLst>
              <a:ext uri="{FF2B5EF4-FFF2-40B4-BE49-F238E27FC236}">
                <a16:creationId xmlns:a16="http://schemas.microsoft.com/office/drawing/2014/main" id="{7DB12AA1-28F9-2670-545E-E6D479F86840}"/>
              </a:ext>
            </a:extLst>
          </p:cNvPr>
          <p:cNvSpPr/>
          <p:nvPr/>
        </p:nvSpPr>
        <p:spPr>
          <a:xfrm rot="2599173">
            <a:off x="6865473" y="2984782"/>
            <a:ext cx="649021" cy="598317"/>
          </a:xfrm>
          <a:custGeom>
            <a:avLst/>
            <a:gdLst/>
            <a:ahLst/>
            <a:cxnLst/>
            <a:rect l="l" t="t" r="r" b="b"/>
            <a:pathLst>
              <a:path w="973532" h="897475">
                <a:moveTo>
                  <a:pt x="0" y="0"/>
                </a:moveTo>
                <a:lnTo>
                  <a:pt x="973532" y="0"/>
                </a:lnTo>
                <a:lnTo>
                  <a:pt x="973532" y="897475"/>
                </a:lnTo>
                <a:lnTo>
                  <a:pt x="0" y="897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E0CFE121-1701-40FE-1BC8-99B735E4C224}"/>
              </a:ext>
            </a:extLst>
          </p:cNvPr>
          <p:cNvSpPr/>
          <p:nvPr/>
        </p:nvSpPr>
        <p:spPr>
          <a:xfrm rot="2599173">
            <a:off x="11576643" y="4856457"/>
            <a:ext cx="255045" cy="235119"/>
          </a:xfrm>
          <a:custGeom>
            <a:avLst/>
            <a:gdLst/>
            <a:ahLst/>
            <a:cxnLst/>
            <a:rect l="l" t="t" r="r" b="b"/>
            <a:pathLst>
              <a:path w="382567" h="352679">
                <a:moveTo>
                  <a:pt x="0" y="0"/>
                </a:moveTo>
                <a:lnTo>
                  <a:pt x="382566" y="0"/>
                </a:lnTo>
                <a:lnTo>
                  <a:pt x="382566" y="352678"/>
                </a:lnTo>
                <a:lnTo>
                  <a:pt x="0" y="352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F4BBB5FD-0661-E31C-6374-4C46F7B0FAB2}"/>
              </a:ext>
            </a:extLst>
          </p:cNvPr>
          <p:cNvSpPr txBox="1"/>
          <p:nvPr/>
        </p:nvSpPr>
        <p:spPr>
          <a:xfrm>
            <a:off x="793271" y="1546240"/>
            <a:ext cx="3590044" cy="1304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0692"/>
              </a:lnSpc>
            </a:pPr>
            <a:r>
              <a:rPr lang="pl-PL" sz="7200" b="1">
                <a:solidFill>
                  <a:srgbClr val="476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Interfejsy</a:t>
            </a:r>
            <a:endParaRPr lang="en-US" sz="7200" b="1">
              <a:solidFill>
                <a:srgbClr val="4762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5BE1432D-0341-C3AC-5572-B39F58022E92}"/>
              </a:ext>
            </a:extLst>
          </p:cNvPr>
          <p:cNvSpPr txBox="1"/>
          <p:nvPr/>
        </p:nvSpPr>
        <p:spPr>
          <a:xfrm>
            <a:off x="1532971" y="4693660"/>
            <a:ext cx="2528903" cy="349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06"/>
              </a:lnSpc>
            </a:pPr>
            <a:r>
              <a:rPr lang="pl-PL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Aplikacja desktopowa</a:t>
            </a:r>
            <a:endParaRPr lang="en-US" sz="18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E7883E7A-DD89-99B2-458D-8B64BDF5FC72}"/>
              </a:ext>
            </a:extLst>
          </p:cNvPr>
          <p:cNvSpPr txBox="1"/>
          <p:nvPr/>
        </p:nvSpPr>
        <p:spPr>
          <a:xfrm>
            <a:off x="1630059" y="3832019"/>
            <a:ext cx="1919303" cy="33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06"/>
              </a:lnSpc>
            </a:pPr>
            <a:r>
              <a:rPr lang="pl-PL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Strona internetowa</a:t>
            </a:r>
            <a:endParaRPr lang="en-US" sz="18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53" name="Obraz 52">
            <a:extLst>
              <a:ext uri="{FF2B5EF4-FFF2-40B4-BE49-F238E27FC236}">
                <a16:creationId xmlns:a16="http://schemas.microsoft.com/office/drawing/2014/main" id="{CDFE3A1F-A59B-0C05-FF6C-BFDD7DFEE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987" y="349578"/>
            <a:ext cx="1674934" cy="637204"/>
          </a:xfrm>
          <a:prstGeom prst="rect">
            <a:avLst/>
          </a:prstGeom>
        </p:spPr>
      </p:pic>
      <p:sp>
        <p:nvSpPr>
          <p:cNvPr id="18" name="Okrąg: pusty 17">
            <a:extLst>
              <a:ext uri="{FF2B5EF4-FFF2-40B4-BE49-F238E27FC236}">
                <a16:creationId xmlns:a16="http://schemas.microsoft.com/office/drawing/2014/main" id="{C288374E-C6B7-F413-273C-56C23FF69D4F}"/>
              </a:ext>
            </a:extLst>
          </p:cNvPr>
          <p:cNvSpPr/>
          <p:nvPr/>
        </p:nvSpPr>
        <p:spPr>
          <a:xfrm>
            <a:off x="5094403" y="668180"/>
            <a:ext cx="2331474" cy="2331474"/>
          </a:xfrm>
          <a:prstGeom prst="donut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FC8EFDE0-19D4-BB3B-3F38-23BDC55F9092}"/>
              </a:ext>
            </a:extLst>
          </p:cNvPr>
          <p:cNvSpPr/>
          <p:nvPr/>
        </p:nvSpPr>
        <p:spPr>
          <a:xfrm>
            <a:off x="10785840" y="5215197"/>
            <a:ext cx="1141763" cy="1141763"/>
          </a:xfrm>
          <a:prstGeom prst="ellipse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0" name="Obraz 59">
            <a:extLst>
              <a:ext uri="{FF2B5EF4-FFF2-40B4-BE49-F238E27FC236}">
                <a16:creationId xmlns:a16="http://schemas.microsoft.com/office/drawing/2014/main" id="{D70126AB-7B3E-EBBE-700E-B3ADB50825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857" y="1556912"/>
            <a:ext cx="6693240" cy="4320234"/>
          </a:xfrm>
          <a:prstGeom prst="rect">
            <a:avLst/>
          </a:prstGeom>
          <a:ln w="76200" cap="rnd">
            <a:solidFill>
              <a:srgbClr val="397AF1">
                <a:alpha val="58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091B822A-F8A5-ED26-0108-30E9627A73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507" y="1547323"/>
            <a:ext cx="6700590" cy="4329823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05801A71-81EA-2C46-96D4-D43BCCC96E50}"/>
              </a:ext>
            </a:extLst>
          </p:cNvPr>
          <p:cNvSpPr txBox="1"/>
          <p:nvPr/>
        </p:nvSpPr>
        <p:spPr>
          <a:xfrm>
            <a:off x="806230" y="2912812"/>
            <a:ext cx="345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/>
              <a:t>Narzędzia statystyczne</a:t>
            </a:r>
          </a:p>
        </p:txBody>
      </p:sp>
      <p:pic>
        <p:nvPicPr>
          <p:cNvPr id="17" name="Obraz 16" descr="Obraz zawierający Grafika, krąg, projekt graficzny, Czcionk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9002CF42-6DB0-8EB0-186E-778E7F80B74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505" y="4365497"/>
            <a:ext cx="871002" cy="871002"/>
          </a:xfrm>
          <a:prstGeom prst="rect">
            <a:avLst/>
          </a:prstGeom>
        </p:spPr>
      </p:pic>
      <p:sp>
        <p:nvSpPr>
          <p:cNvPr id="23" name="Freeform 11">
            <a:extLst>
              <a:ext uri="{FF2B5EF4-FFF2-40B4-BE49-F238E27FC236}">
                <a16:creationId xmlns:a16="http://schemas.microsoft.com/office/drawing/2014/main" id="{490B161F-C365-7567-7B41-90290354D5E4}"/>
              </a:ext>
            </a:extLst>
          </p:cNvPr>
          <p:cNvSpPr/>
          <p:nvPr/>
        </p:nvSpPr>
        <p:spPr>
          <a:xfrm>
            <a:off x="8707796" y="-4486919"/>
            <a:ext cx="6353330" cy="6353330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6" y="0"/>
                </a:lnTo>
                <a:lnTo>
                  <a:pt x="9529996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397AF1"/>
            </a:outerShdw>
          </a:effectLst>
        </p:spPr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05846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krąg: pusty 38">
            <a:extLst>
              <a:ext uri="{FF2B5EF4-FFF2-40B4-BE49-F238E27FC236}">
                <a16:creationId xmlns:a16="http://schemas.microsoft.com/office/drawing/2014/main" id="{0F922A2C-F03E-65E9-A44D-AE1CE5686B88}"/>
              </a:ext>
            </a:extLst>
          </p:cNvPr>
          <p:cNvSpPr/>
          <p:nvPr/>
        </p:nvSpPr>
        <p:spPr>
          <a:xfrm>
            <a:off x="6664934" y="174889"/>
            <a:ext cx="1987349" cy="1987349"/>
          </a:xfrm>
          <a:prstGeom prst="donut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7940843" y="-406400"/>
            <a:ext cx="4367272" cy="7167372"/>
            <a:chOff x="0" y="0"/>
            <a:chExt cx="2707856" cy="33828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7856" cy="3382827"/>
            </a:xfrm>
            <a:custGeom>
              <a:avLst/>
              <a:gdLst/>
              <a:ahLst/>
              <a:cxnLst/>
              <a:rect l="l" t="t" r="r" b="b"/>
              <a:pathLst>
                <a:path w="2707856" h="3382827">
                  <a:moveTo>
                    <a:pt x="38403" y="0"/>
                  </a:moveTo>
                  <a:lnTo>
                    <a:pt x="2669453" y="0"/>
                  </a:lnTo>
                  <a:cubicBezTo>
                    <a:pt x="2679638" y="0"/>
                    <a:pt x="2689406" y="4046"/>
                    <a:pt x="2696608" y="11248"/>
                  </a:cubicBezTo>
                  <a:cubicBezTo>
                    <a:pt x="2703810" y="18450"/>
                    <a:pt x="2707856" y="28218"/>
                    <a:pt x="2707856" y="38403"/>
                  </a:cubicBezTo>
                  <a:lnTo>
                    <a:pt x="2707856" y="3344424"/>
                  </a:lnTo>
                  <a:cubicBezTo>
                    <a:pt x="2707856" y="3354609"/>
                    <a:pt x="2703810" y="3364377"/>
                    <a:pt x="2696608" y="3371579"/>
                  </a:cubicBezTo>
                  <a:cubicBezTo>
                    <a:pt x="2689406" y="3378781"/>
                    <a:pt x="2679638" y="3382827"/>
                    <a:pt x="2669453" y="3382827"/>
                  </a:cubicBezTo>
                  <a:lnTo>
                    <a:pt x="38403" y="3382827"/>
                  </a:lnTo>
                  <a:cubicBezTo>
                    <a:pt x="28218" y="3382827"/>
                    <a:pt x="18450" y="3378781"/>
                    <a:pt x="11248" y="3371579"/>
                  </a:cubicBezTo>
                  <a:cubicBezTo>
                    <a:pt x="4046" y="3364377"/>
                    <a:pt x="0" y="3354609"/>
                    <a:pt x="0" y="3344424"/>
                  </a:cubicBezTo>
                  <a:lnTo>
                    <a:pt x="0" y="38403"/>
                  </a:lnTo>
                  <a:cubicBezTo>
                    <a:pt x="0" y="28218"/>
                    <a:pt x="4046" y="18450"/>
                    <a:pt x="11248" y="11248"/>
                  </a:cubicBezTo>
                  <a:cubicBezTo>
                    <a:pt x="18450" y="4046"/>
                    <a:pt x="28218" y="0"/>
                    <a:pt x="384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5BFFF"/>
                </a:gs>
                <a:gs pos="94000">
                  <a:srgbClr val="4762FF"/>
                </a:gs>
              </a:gsLst>
              <a:lin ang="5400000"/>
            </a:gradFill>
          </p:spPr>
          <p:txBody>
            <a:bodyPr/>
            <a:lstStyle/>
            <a:p>
              <a:endParaRPr lang="pl-P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7856" cy="3420927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95987" y="1279749"/>
            <a:ext cx="5030676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830"/>
              </a:lnSpc>
            </a:pPr>
            <a:r>
              <a:rPr lang="pl-PL" sz="6000" b="1">
                <a:solidFill>
                  <a:srgbClr val="476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Podsumowanie</a:t>
            </a:r>
            <a:endParaRPr lang="en-US" sz="6000" b="1">
              <a:solidFill>
                <a:srgbClr val="4762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40482" y="2267289"/>
            <a:ext cx="6576363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</a:pPr>
            <a:r>
              <a:rPr lang="pl-PL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Wdrożenie systemu informatycznego to dziś standard dla firm z dużym obiegiem dokumentów. Aplikacja desktopowa i strona internetowa usprawniają przepływ informacji, a prostota systemu pozwala na jego łatwą rozbudowę w przyszłości – nawet przy ograniczonym zespole IT.</a:t>
            </a:r>
            <a:endParaRPr lang="en-US" sz="16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1347184" y="352059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27" name="Freeform 27"/>
          <p:cNvSpPr/>
          <p:nvPr/>
        </p:nvSpPr>
        <p:spPr>
          <a:xfrm>
            <a:off x="244053" y="6114593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28" name="Freeform 28"/>
          <p:cNvSpPr/>
          <p:nvPr/>
        </p:nvSpPr>
        <p:spPr>
          <a:xfrm rot="2599173">
            <a:off x="6205952" y="1394701"/>
            <a:ext cx="376833" cy="347393"/>
          </a:xfrm>
          <a:custGeom>
            <a:avLst/>
            <a:gdLst/>
            <a:ahLst/>
            <a:cxnLst/>
            <a:rect l="l" t="t" r="r" b="b"/>
            <a:pathLst>
              <a:path w="565249" h="521089">
                <a:moveTo>
                  <a:pt x="0" y="0"/>
                </a:moveTo>
                <a:lnTo>
                  <a:pt x="565249" y="0"/>
                </a:lnTo>
                <a:lnTo>
                  <a:pt x="565249" y="521089"/>
                </a:lnTo>
                <a:lnTo>
                  <a:pt x="0" y="52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29" name="Freeform 29"/>
          <p:cNvSpPr/>
          <p:nvPr/>
        </p:nvSpPr>
        <p:spPr>
          <a:xfrm rot="2599173">
            <a:off x="283257" y="4028128"/>
            <a:ext cx="217796" cy="200781"/>
          </a:xfrm>
          <a:custGeom>
            <a:avLst/>
            <a:gdLst/>
            <a:ahLst/>
            <a:cxnLst/>
            <a:rect l="l" t="t" r="r" b="b"/>
            <a:pathLst>
              <a:path w="326694" h="301171">
                <a:moveTo>
                  <a:pt x="0" y="0"/>
                </a:moveTo>
                <a:lnTo>
                  <a:pt x="326693" y="0"/>
                </a:lnTo>
                <a:lnTo>
                  <a:pt x="326693" y="301171"/>
                </a:lnTo>
                <a:lnTo>
                  <a:pt x="0" y="3011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200C324C-B3BA-70B8-2845-B199096CFA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987" y="349578"/>
            <a:ext cx="1674934" cy="637204"/>
          </a:xfrm>
          <a:prstGeom prst="rect">
            <a:avLst/>
          </a:prstGeom>
        </p:spPr>
      </p:pic>
      <p:pic>
        <p:nvPicPr>
          <p:cNvPr id="36" name="Obraz 35" descr="Obraz zawierający osoba, Materiały biurowe, tekst, ubrani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6F774B1C-2FFA-6B3B-3956-A604CF3AA0F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2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41000"/>
                    </a14:imgEffect>
                    <a14:imgEffect>
                      <a14:saturation sat="182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43" y="-154686"/>
            <a:ext cx="10227370" cy="7167372"/>
          </a:xfrm>
          <a:prstGeom prst="rect">
            <a:avLst/>
          </a:prstGeom>
        </p:spPr>
      </p:pic>
      <p:grpSp>
        <p:nvGrpSpPr>
          <p:cNvPr id="9" name="Group 36">
            <a:extLst>
              <a:ext uri="{FF2B5EF4-FFF2-40B4-BE49-F238E27FC236}">
                <a16:creationId xmlns:a16="http://schemas.microsoft.com/office/drawing/2014/main" id="{288FE143-BC0F-62D1-30C9-9F27A871C4E1}"/>
              </a:ext>
            </a:extLst>
          </p:cNvPr>
          <p:cNvGrpSpPr/>
          <p:nvPr/>
        </p:nvGrpSpPr>
        <p:grpSpPr>
          <a:xfrm rot="5400000">
            <a:off x="5924274" y="445045"/>
            <a:ext cx="509951" cy="12691690"/>
            <a:chOff x="0" y="-38100"/>
            <a:chExt cx="4731803" cy="3420927"/>
          </a:xfrm>
          <a:solidFill>
            <a:srgbClr val="4762FF"/>
          </a:solidFill>
        </p:grpSpPr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F666794E-C4CB-66CA-75C9-E3E75B1E49E7}"/>
                </a:ext>
              </a:extLst>
            </p:cNvPr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l-PL"/>
            </a:p>
          </p:txBody>
        </p:sp>
        <p:sp>
          <p:nvSpPr>
            <p:cNvPr id="30" name="TextBox 38">
              <a:extLst>
                <a:ext uri="{FF2B5EF4-FFF2-40B4-BE49-F238E27FC236}">
                  <a16:creationId xmlns:a16="http://schemas.microsoft.com/office/drawing/2014/main" id="{99946E78-7651-A0BA-94A3-F44E0C38849A}"/>
                </a:ext>
              </a:extLst>
            </p:cNvPr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40" name="Owal 39">
            <a:extLst>
              <a:ext uri="{FF2B5EF4-FFF2-40B4-BE49-F238E27FC236}">
                <a16:creationId xmlns:a16="http://schemas.microsoft.com/office/drawing/2014/main" id="{D8C9C203-AA11-BF14-0D5E-13BE966BB4F2}"/>
              </a:ext>
            </a:extLst>
          </p:cNvPr>
          <p:cNvSpPr/>
          <p:nvPr/>
        </p:nvSpPr>
        <p:spPr>
          <a:xfrm>
            <a:off x="-601505" y="4568586"/>
            <a:ext cx="1141763" cy="1141763"/>
          </a:xfrm>
          <a:prstGeom prst="ellipse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Prostokąt: zaokrąglone rogi 40">
            <a:extLst>
              <a:ext uri="{FF2B5EF4-FFF2-40B4-BE49-F238E27FC236}">
                <a16:creationId xmlns:a16="http://schemas.microsoft.com/office/drawing/2014/main" id="{9FD20003-CDEF-E36C-379E-99C131D6148B}"/>
              </a:ext>
            </a:extLst>
          </p:cNvPr>
          <p:cNvSpPr/>
          <p:nvPr/>
        </p:nvSpPr>
        <p:spPr>
          <a:xfrm>
            <a:off x="833008" y="3391382"/>
            <a:ext cx="435222" cy="435222"/>
          </a:xfrm>
          <a:prstGeom prst="roundRect">
            <a:avLst/>
          </a:prstGeom>
          <a:solidFill>
            <a:srgbClr val="476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TextBox 14">
            <a:extLst>
              <a:ext uri="{FF2B5EF4-FFF2-40B4-BE49-F238E27FC236}">
                <a16:creationId xmlns:a16="http://schemas.microsoft.com/office/drawing/2014/main" id="{32227CF8-FC66-85AF-26A5-F12C7CDA03D8}"/>
              </a:ext>
            </a:extLst>
          </p:cNvPr>
          <p:cNvSpPr txBox="1"/>
          <p:nvPr/>
        </p:nvSpPr>
        <p:spPr>
          <a:xfrm>
            <a:off x="1379908" y="3623370"/>
            <a:ext cx="5417606" cy="222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</a:pPr>
            <a:r>
              <a:rPr lang="pl-PL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Zastępuje papier, przyspiesza obieg informacji w firmie</a:t>
            </a:r>
            <a:endParaRPr lang="en-US" sz="16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A51E4B54-7E31-6CDE-4B1A-37AD273F9F7F}"/>
              </a:ext>
            </a:extLst>
          </p:cNvPr>
          <p:cNvSpPr txBox="1"/>
          <p:nvPr/>
        </p:nvSpPr>
        <p:spPr>
          <a:xfrm>
            <a:off x="1387067" y="3391058"/>
            <a:ext cx="5417606" cy="222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</a:pPr>
            <a:r>
              <a:rPr lang="pl-PL" sz="1600" b="1">
                <a:solidFill>
                  <a:srgbClr val="4762FF"/>
                </a:solidFill>
                <a:latin typeface="Open Sauce"/>
                <a:ea typeface="Open Sauce"/>
                <a:cs typeface="Open Sauce"/>
                <a:sym typeface="Open Sauce"/>
              </a:rPr>
              <a:t>Cyfryzacja dokumentów</a:t>
            </a:r>
            <a:endParaRPr lang="en-US" sz="1600" b="1">
              <a:solidFill>
                <a:srgbClr val="4762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49" name="Obraz 48" descr="Obraz zawierający czarne, ciemność, zrzut ekranu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EB89BACB-E25D-BFFF-4DF1-46F403AC978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02" y="3491284"/>
            <a:ext cx="264171" cy="264171"/>
          </a:xfrm>
          <a:prstGeom prst="rect">
            <a:avLst/>
          </a:prstGeom>
        </p:spPr>
      </p:pic>
      <p:sp>
        <p:nvSpPr>
          <p:cNvPr id="50" name="Prostokąt: zaokrąglone rogi 49">
            <a:extLst>
              <a:ext uri="{FF2B5EF4-FFF2-40B4-BE49-F238E27FC236}">
                <a16:creationId xmlns:a16="http://schemas.microsoft.com/office/drawing/2014/main" id="{74004785-96F6-AE88-820D-392CFECD91FC}"/>
              </a:ext>
            </a:extLst>
          </p:cNvPr>
          <p:cNvSpPr/>
          <p:nvPr/>
        </p:nvSpPr>
        <p:spPr>
          <a:xfrm>
            <a:off x="833008" y="3979874"/>
            <a:ext cx="435222" cy="435222"/>
          </a:xfrm>
          <a:prstGeom prst="roundRect">
            <a:avLst/>
          </a:prstGeom>
          <a:solidFill>
            <a:srgbClr val="476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TextBox 14">
            <a:extLst>
              <a:ext uri="{FF2B5EF4-FFF2-40B4-BE49-F238E27FC236}">
                <a16:creationId xmlns:a16="http://schemas.microsoft.com/office/drawing/2014/main" id="{398922F7-8CEE-2805-AE56-CBDBF5B5640B}"/>
              </a:ext>
            </a:extLst>
          </p:cNvPr>
          <p:cNvSpPr txBox="1"/>
          <p:nvPr/>
        </p:nvSpPr>
        <p:spPr>
          <a:xfrm>
            <a:off x="1379908" y="4211862"/>
            <a:ext cx="5417606" cy="222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</a:pPr>
            <a:r>
              <a:rPr lang="pl-PL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Ułatwia dostęp do danych i kontakt z klientem</a:t>
            </a:r>
            <a:endParaRPr lang="en-US" sz="16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52" name="TextBox 14">
            <a:extLst>
              <a:ext uri="{FF2B5EF4-FFF2-40B4-BE49-F238E27FC236}">
                <a16:creationId xmlns:a16="http://schemas.microsoft.com/office/drawing/2014/main" id="{82EC753E-5B1D-6C90-AE55-00C7B4663377}"/>
              </a:ext>
            </a:extLst>
          </p:cNvPr>
          <p:cNvSpPr txBox="1"/>
          <p:nvPr/>
        </p:nvSpPr>
        <p:spPr>
          <a:xfrm>
            <a:off x="1387067" y="3979550"/>
            <a:ext cx="5417606" cy="222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</a:pPr>
            <a:r>
              <a:rPr lang="pl-PL" sz="1600" b="1">
                <a:solidFill>
                  <a:srgbClr val="4762FF"/>
                </a:solidFill>
                <a:latin typeface="Open Sauce"/>
                <a:ea typeface="Open Sauce"/>
                <a:cs typeface="Open Sauce"/>
                <a:sym typeface="Open Sauce"/>
              </a:rPr>
              <a:t>Strona internetowa</a:t>
            </a:r>
            <a:endParaRPr lang="en-US" sz="1600" b="1">
              <a:solidFill>
                <a:srgbClr val="4762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53" name="Obraz 52">
            <a:extLst>
              <a:ext uri="{FF2B5EF4-FFF2-40B4-BE49-F238E27FC236}">
                <a16:creationId xmlns:a16="http://schemas.microsoft.com/office/drawing/2014/main" id="{CA1F7A6F-EACF-4ED9-4A6C-47063707FF3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602" y="4079776"/>
            <a:ext cx="264171" cy="264171"/>
          </a:xfrm>
          <a:prstGeom prst="rect">
            <a:avLst/>
          </a:prstGeom>
        </p:spPr>
      </p:pic>
      <p:sp>
        <p:nvSpPr>
          <p:cNvPr id="54" name="Prostokąt: zaokrąglone rogi 53">
            <a:extLst>
              <a:ext uri="{FF2B5EF4-FFF2-40B4-BE49-F238E27FC236}">
                <a16:creationId xmlns:a16="http://schemas.microsoft.com/office/drawing/2014/main" id="{87DF17CF-0656-1C86-519B-CD12B83FF20F}"/>
              </a:ext>
            </a:extLst>
          </p:cNvPr>
          <p:cNvSpPr/>
          <p:nvPr/>
        </p:nvSpPr>
        <p:spPr>
          <a:xfrm>
            <a:off x="833008" y="4546603"/>
            <a:ext cx="435222" cy="435222"/>
          </a:xfrm>
          <a:prstGeom prst="roundRect">
            <a:avLst/>
          </a:prstGeom>
          <a:solidFill>
            <a:srgbClr val="476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TextBox 14">
            <a:extLst>
              <a:ext uri="{FF2B5EF4-FFF2-40B4-BE49-F238E27FC236}">
                <a16:creationId xmlns:a16="http://schemas.microsoft.com/office/drawing/2014/main" id="{3612A032-4649-7147-F0BD-DA8055BF71D0}"/>
              </a:ext>
            </a:extLst>
          </p:cNvPr>
          <p:cNvSpPr txBox="1"/>
          <p:nvPr/>
        </p:nvSpPr>
        <p:spPr>
          <a:xfrm>
            <a:off x="1379908" y="4778591"/>
            <a:ext cx="5417606" cy="222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</a:pPr>
            <a:r>
              <a:rPr lang="pl-PL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Optymalizuje pracę wewnętrzną firmy</a:t>
            </a:r>
            <a:endParaRPr lang="en-US" sz="16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56" name="TextBox 14">
            <a:extLst>
              <a:ext uri="{FF2B5EF4-FFF2-40B4-BE49-F238E27FC236}">
                <a16:creationId xmlns:a16="http://schemas.microsoft.com/office/drawing/2014/main" id="{F7D6E563-5502-4EFC-2E72-20BE7A7BA3CC}"/>
              </a:ext>
            </a:extLst>
          </p:cNvPr>
          <p:cNvSpPr txBox="1"/>
          <p:nvPr/>
        </p:nvSpPr>
        <p:spPr>
          <a:xfrm>
            <a:off x="1387067" y="4546279"/>
            <a:ext cx="5417606" cy="222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</a:pPr>
            <a:r>
              <a:rPr lang="pl-PL" sz="1600" b="1">
                <a:solidFill>
                  <a:srgbClr val="4762FF"/>
                </a:solidFill>
                <a:latin typeface="Open Sauce"/>
                <a:ea typeface="Open Sauce"/>
                <a:cs typeface="Open Sauce"/>
                <a:sym typeface="Open Sauce"/>
              </a:rPr>
              <a:t>Aplikacja desktopowa</a:t>
            </a:r>
            <a:endParaRPr lang="en-US" sz="1600" b="1">
              <a:solidFill>
                <a:srgbClr val="4762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57" name="Obraz 56">
            <a:extLst>
              <a:ext uri="{FF2B5EF4-FFF2-40B4-BE49-F238E27FC236}">
                <a16:creationId xmlns:a16="http://schemas.microsoft.com/office/drawing/2014/main" id="{881EBCA8-6CF6-6111-E71F-D40E226ED21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602" y="4646505"/>
            <a:ext cx="264171" cy="264171"/>
          </a:xfrm>
          <a:prstGeom prst="rect">
            <a:avLst/>
          </a:prstGeom>
        </p:spPr>
      </p:pic>
      <p:sp>
        <p:nvSpPr>
          <p:cNvPr id="58" name="Prostokąt: zaokrąglone rogi 57">
            <a:extLst>
              <a:ext uri="{FF2B5EF4-FFF2-40B4-BE49-F238E27FC236}">
                <a16:creationId xmlns:a16="http://schemas.microsoft.com/office/drawing/2014/main" id="{8C9D71C9-5001-8B87-AD9B-F475EBBF4D87}"/>
              </a:ext>
            </a:extLst>
          </p:cNvPr>
          <p:cNvSpPr/>
          <p:nvPr/>
        </p:nvSpPr>
        <p:spPr>
          <a:xfrm>
            <a:off x="837849" y="5104250"/>
            <a:ext cx="435222" cy="435222"/>
          </a:xfrm>
          <a:prstGeom prst="roundRect">
            <a:avLst/>
          </a:prstGeom>
          <a:solidFill>
            <a:srgbClr val="476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TextBox 14">
            <a:extLst>
              <a:ext uri="{FF2B5EF4-FFF2-40B4-BE49-F238E27FC236}">
                <a16:creationId xmlns:a16="http://schemas.microsoft.com/office/drawing/2014/main" id="{48312E13-C462-9814-5072-218CAF434F52}"/>
              </a:ext>
            </a:extLst>
          </p:cNvPr>
          <p:cNvSpPr txBox="1"/>
          <p:nvPr/>
        </p:nvSpPr>
        <p:spPr>
          <a:xfrm>
            <a:off x="1384748" y="5336238"/>
            <a:ext cx="5878495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</a:pPr>
            <a:r>
              <a:rPr lang="pl-PL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Łatwa rozbudowa o nowe funkcje przy minimalnym nakładzie pracy</a:t>
            </a:r>
            <a:endParaRPr lang="en-US" sz="16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60" name="TextBox 14">
            <a:extLst>
              <a:ext uri="{FF2B5EF4-FFF2-40B4-BE49-F238E27FC236}">
                <a16:creationId xmlns:a16="http://schemas.microsoft.com/office/drawing/2014/main" id="{585A8CD7-F9D1-C5B7-1006-DEB838F92E20}"/>
              </a:ext>
            </a:extLst>
          </p:cNvPr>
          <p:cNvSpPr txBox="1"/>
          <p:nvPr/>
        </p:nvSpPr>
        <p:spPr>
          <a:xfrm>
            <a:off x="1391908" y="5103926"/>
            <a:ext cx="5417606" cy="222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</a:pPr>
            <a:r>
              <a:rPr lang="pl-PL" sz="1600" b="1">
                <a:solidFill>
                  <a:srgbClr val="4762FF"/>
                </a:solidFill>
                <a:latin typeface="Open Sauce"/>
                <a:ea typeface="Open Sauce"/>
                <a:cs typeface="Open Sauce"/>
                <a:sym typeface="Open Sauce"/>
              </a:rPr>
              <a:t>Elastyczna architektura</a:t>
            </a:r>
            <a:endParaRPr lang="en-US" sz="1600" b="1">
              <a:solidFill>
                <a:srgbClr val="4762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61" name="Obraz 60">
            <a:extLst>
              <a:ext uri="{FF2B5EF4-FFF2-40B4-BE49-F238E27FC236}">
                <a16:creationId xmlns:a16="http://schemas.microsoft.com/office/drawing/2014/main" id="{F93B11DA-A431-BC7B-5176-E93243C6722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443" y="5204152"/>
            <a:ext cx="264171" cy="264171"/>
          </a:xfrm>
          <a:prstGeom prst="rect">
            <a:avLst/>
          </a:prstGeom>
        </p:spPr>
      </p:pic>
      <p:sp>
        <p:nvSpPr>
          <p:cNvPr id="62" name="Prostokąt: zaokrąglone rogi 61">
            <a:extLst>
              <a:ext uri="{FF2B5EF4-FFF2-40B4-BE49-F238E27FC236}">
                <a16:creationId xmlns:a16="http://schemas.microsoft.com/office/drawing/2014/main" id="{6703A082-C2F9-0FBB-1362-064AEA77F136}"/>
              </a:ext>
            </a:extLst>
          </p:cNvPr>
          <p:cNvSpPr/>
          <p:nvPr/>
        </p:nvSpPr>
        <p:spPr>
          <a:xfrm>
            <a:off x="840482" y="5697492"/>
            <a:ext cx="435222" cy="435222"/>
          </a:xfrm>
          <a:prstGeom prst="roundRect">
            <a:avLst/>
          </a:prstGeom>
          <a:solidFill>
            <a:srgbClr val="476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TextBox 14">
            <a:extLst>
              <a:ext uri="{FF2B5EF4-FFF2-40B4-BE49-F238E27FC236}">
                <a16:creationId xmlns:a16="http://schemas.microsoft.com/office/drawing/2014/main" id="{125DC644-2F0B-8BCE-B2E0-A403724F9761}"/>
              </a:ext>
            </a:extLst>
          </p:cNvPr>
          <p:cNvSpPr txBox="1"/>
          <p:nvPr/>
        </p:nvSpPr>
        <p:spPr>
          <a:xfrm>
            <a:off x="1387382" y="5929480"/>
            <a:ext cx="5417606" cy="222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</a:pPr>
            <a:r>
              <a:rPr lang="pl-PL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Wystarczy niewielki zespół do utrzymania i rozwijania systemu</a:t>
            </a:r>
            <a:endParaRPr lang="en-US" sz="16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64" name="TextBox 14">
            <a:extLst>
              <a:ext uri="{FF2B5EF4-FFF2-40B4-BE49-F238E27FC236}">
                <a16:creationId xmlns:a16="http://schemas.microsoft.com/office/drawing/2014/main" id="{7D016C5A-82DC-4178-9150-47830459F1AE}"/>
              </a:ext>
            </a:extLst>
          </p:cNvPr>
          <p:cNvSpPr txBox="1"/>
          <p:nvPr/>
        </p:nvSpPr>
        <p:spPr>
          <a:xfrm>
            <a:off x="1394541" y="5697168"/>
            <a:ext cx="5417606" cy="222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</a:pPr>
            <a:r>
              <a:rPr lang="pl-PL" sz="1600" b="1">
                <a:solidFill>
                  <a:srgbClr val="4762FF"/>
                </a:solidFill>
                <a:latin typeface="Open Sauce"/>
                <a:ea typeface="Open Sauce"/>
                <a:cs typeface="Open Sauce"/>
                <a:sym typeface="Open Sauce"/>
              </a:rPr>
              <a:t>Niewielki zespół IT </a:t>
            </a:r>
            <a:endParaRPr lang="en-US" sz="1600" b="1">
              <a:solidFill>
                <a:srgbClr val="4762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65" name="Obraz 64">
            <a:extLst>
              <a:ext uri="{FF2B5EF4-FFF2-40B4-BE49-F238E27FC236}">
                <a16:creationId xmlns:a16="http://schemas.microsoft.com/office/drawing/2014/main" id="{A3618181-58AB-B57B-5CD6-82062690C07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076" y="5797394"/>
            <a:ext cx="264171" cy="264171"/>
          </a:xfrm>
          <a:prstGeom prst="rect">
            <a:avLst/>
          </a:prstGeom>
        </p:spPr>
      </p:pic>
      <p:sp>
        <p:nvSpPr>
          <p:cNvPr id="66" name="Freeform 11">
            <a:extLst>
              <a:ext uri="{FF2B5EF4-FFF2-40B4-BE49-F238E27FC236}">
                <a16:creationId xmlns:a16="http://schemas.microsoft.com/office/drawing/2014/main" id="{7903B088-60A8-5660-4258-C54E77DAD377}"/>
              </a:ext>
            </a:extLst>
          </p:cNvPr>
          <p:cNvSpPr/>
          <p:nvPr/>
        </p:nvSpPr>
        <p:spPr>
          <a:xfrm>
            <a:off x="-4385526" y="-4481317"/>
            <a:ext cx="6353330" cy="6353330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6" y="0"/>
                </a:lnTo>
                <a:lnTo>
                  <a:pt x="9529996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46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397AF1"/>
            </a:outerShdw>
          </a:effectLst>
        </p:spPr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3446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6">
            <a:extLst>
              <a:ext uri="{FF2B5EF4-FFF2-40B4-BE49-F238E27FC236}">
                <a16:creationId xmlns:a16="http://schemas.microsoft.com/office/drawing/2014/main" id="{FFCBA493-0D5B-1E88-71FC-A8B0552F8BE5}"/>
              </a:ext>
            </a:extLst>
          </p:cNvPr>
          <p:cNvGrpSpPr/>
          <p:nvPr/>
        </p:nvGrpSpPr>
        <p:grpSpPr>
          <a:xfrm>
            <a:off x="1793" y="323849"/>
            <a:ext cx="12192000" cy="6534151"/>
            <a:chOff x="0" y="0"/>
            <a:chExt cx="4816593" cy="1584409"/>
          </a:xfrm>
          <a:solidFill>
            <a:srgbClr val="4762FF"/>
          </a:solidFill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1FAC4F9C-46BF-FB47-DB15-4A5747B44FAC}"/>
                </a:ext>
              </a:extLst>
            </p:cNvPr>
            <p:cNvSpPr/>
            <p:nvPr/>
          </p:nvSpPr>
          <p:spPr>
            <a:xfrm>
              <a:off x="0" y="0"/>
              <a:ext cx="4816592" cy="1584409"/>
            </a:xfrm>
            <a:custGeom>
              <a:avLst/>
              <a:gdLst/>
              <a:ahLst/>
              <a:cxnLst/>
              <a:rect l="l" t="t" r="r" b="b"/>
              <a:pathLst>
                <a:path w="4816592" h="1584409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562819"/>
                  </a:lnTo>
                  <a:cubicBezTo>
                    <a:pt x="4816592" y="1568545"/>
                    <a:pt x="4814318" y="1574036"/>
                    <a:pt x="4810269" y="1578085"/>
                  </a:cubicBezTo>
                  <a:cubicBezTo>
                    <a:pt x="4806220" y="1582134"/>
                    <a:pt x="4800728" y="1584409"/>
                    <a:pt x="4795002" y="1584409"/>
                  </a:cubicBezTo>
                  <a:lnTo>
                    <a:pt x="21590" y="1584409"/>
                  </a:lnTo>
                  <a:cubicBezTo>
                    <a:pt x="9666" y="1584409"/>
                    <a:pt x="0" y="1574743"/>
                    <a:pt x="0" y="1562819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l-PL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70CFE540-C7F2-CCB1-ABFE-D37CA8F01003}"/>
                </a:ext>
              </a:extLst>
            </p:cNvPr>
            <p:cNvSpPr txBox="1"/>
            <p:nvPr/>
          </p:nvSpPr>
          <p:spPr>
            <a:xfrm>
              <a:off x="0" y="-38100"/>
              <a:ext cx="4816593" cy="1622509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6258" y="-178219"/>
            <a:ext cx="12228852" cy="7538286"/>
            <a:chOff x="0" y="-38100"/>
            <a:chExt cx="4831152" cy="1622509"/>
          </a:xfrm>
          <a:blipFill dpi="0" rotWithShape="1">
            <a:blip r:embed="rId2">
              <a:alphaModFix amt="2000"/>
            </a:blip>
            <a:srcRect/>
            <a:stretch>
              <a:fillRect/>
            </a:stretch>
          </a:blip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84409"/>
            </a:xfrm>
            <a:custGeom>
              <a:avLst/>
              <a:gdLst/>
              <a:ahLst/>
              <a:cxnLst/>
              <a:rect l="l" t="t" r="r" b="b"/>
              <a:pathLst>
                <a:path w="4816592" h="1584409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562819"/>
                  </a:lnTo>
                  <a:cubicBezTo>
                    <a:pt x="4816592" y="1568545"/>
                    <a:pt x="4814318" y="1574036"/>
                    <a:pt x="4810269" y="1578085"/>
                  </a:cubicBezTo>
                  <a:cubicBezTo>
                    <a:pt x="4806220" y="1582134"/>
                    <a:pt x="4800728" y="1584409"/>
                    <a:pt x="4795002" y="1584409"/>
                  </a:cubicBezTo>
                  <a:lnTo>
                    <a:pt x="21590" y="1584409"/>
                  </a:lnTo>
                  <a:cubicBezTo>
                    <a:pt x="9666" y="1584409"/>
                    <a:pt x="0" y="1574743"/>
                    <a:pt x="0" y="1562819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4559" y="-38100"/>
              <a:ext cx="4816593" cy="1622509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9" name="Freeform 9"/>
          <p:cNvSpPr/>
          <p:nvPr/>
        </p:nvSpPr>
        <p:spPr>
          <a:xfrm>
            <a:off x="-3565974" y="3952281"/>
            <a:ext cx="6353330" cy="6353330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6" y="0"/>
                </a:lnTo>
                <a:lnTo>
                  <a:pt x="9529996" y="9529996"/>
                </a:lnTo>
                <a:lnTo>
                  <a:pt x="0" y="95299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397AF1"/>
            </a:outerShdw>
          </a:effectLst>
        </p:spPr>
        <p:txBody>
          <a:bodyPr/>
          <a:lstStyle/>
          <a:p>
            <a:endParaRPr lang="pl-PL"/>
          </a:p>
        </p:txBody>
      </p:sp>
      <p:sp>
        <p:nvSpPr>
          <p:cNvPr id="11" name="Freeform 11"/>
          <p:cNvSpPr/>
          <p:nvPr/>
        </p:nvSpPr>
        <p:spPr>
          <a:xfrm>
            <a:off x="4062746" y="-4842054"/>
            <a:ext cx="6353330" cy="6353330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6" y="0"/>
                </a:lnTo>
                <a:lnTo>
                  <a:pt x="9529996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397AF1"/>
            </a:outerShdw>
          </a:effectLst>
        </p:spPr>
        <p:txBody>
          <a:bodyPr/>
          <a:lstStyle/>
          <a:p>
            <a:endParaRPr lang="pl-PL"/>
          </a:p>
        </p:txBody>
      </p:sp>
      <p:sp>
        <p:nvSpPr>
          <p:cNvPr id="12" name="Freeform 12"/>
          <p:cNvSpPr/>
          <p:nvPr/>
        </p:nvSpPr>
        <p:spPr>
          <a:xfrm>
            <a:off x="-112588" y="1420749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8" name="TextBox 18"/>
          <p:cNvSpPr txBox="1"/>
          <p:nvPr/>
        </p:nvSpPr>
        <p:spPr>
          <a:xfrm>
            <a:off x="-7533" y="2268051"/>
            <a:ext cx="12191999" cy="150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576"/>
              </a:lnSpc>
            </a:pPr>
            <a:r>
              <a:rPr lang="pl-PL" sz="8800" b="1">
                <a:solidFill>
                  <a:schemeClr val="bg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DZIĘKUJEMY!</a:t>
            </a:r>
            <a:endParaRPr lang="pl-PL" sz="8800">
              <a:solidFill>
                <a:schemeClr val="bg1"/>
              </a:solidFill>
              <a:latin typeface="Open Sauce Bold"/>
            </a:endParaRP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BF3C74DC-3272-3D21-540F-FA6BED0D7F16}"/>
              </a:ext>
            </a:extLst>
          </p:cNvPr>
          <p:cNvSpPr txBox="1"/>
          <p:nvPr/>
        </p:nvSpPr>
        <p:spPr>
          <a:xfrm>
            <a:off x="358592" y="4319780"/>
            <a:ext cx="4956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>
                <a:solidFill>
                  <a:schemeClr val="bg1"/>
                </a:solidFill>
                <a:latin typeface="Open Sauce Bold"/>
              </a:rPr>
              <a:t>Jakub Jarmakowicz</a:t>
            </a:r>
          </a:p>
          <a:p>
            <a:r>
              <a:rPr lang="pl-PL">
                <a:solidFill>
                  <a:schemeClr val="bg1"/>
                </a:solidFill>
                <a:latin typeface="Open Sauce Bold"/>
              </a:rPr>
              <a:t>     Email: 174991@student.uwm.edu.pl</a:t>
            </a:r>
          </a:p>
          <a:p>
            <a:r>
              <a:rPr lang="pl-PL">
                <a:solidFill>
                  <a:schemeClr val="bg1"/>
                </a:solidFill>
                <a:latin typeface="Open Sauce Bold"/>
              </a:rPr>
              <a:t>     Numer tel.: +48 690 377 864</a:t>
            </a:r>
          </a:p>
        </p:txBody>
      </p:sp>
      <p:sp>
        <p:nvSpPr>
          <p:cNvPr id="13" name="Freeform 13"/>
          <p:cNvSpPr/>
          <p:nvPr/>
        </p:nvSpPr>
        <p:spPr>
          <a:xfrm>
            <a:off x="11291425" y="-220559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pic>
        <p:nvPicPr>
          <p:cNvPr id="19" name="Obraz 18" descr="Obraz zawierający Grafika, Czcionka, logo, symbol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D4C58F0C-10DE-A8F8-7F00-F33BACEFEE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6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719" y="1526071"/>
            <a:ext cx="2811185" cy="1054194"/>
          </a:xfrm>
          <a:prstGeom prst="rect">
            <a:avLst/>
          </a:prstGeom>
        </p:spPr>
      </p:pic>
      <p:pic>
        <p:nvPicPr>
          <p:cNvPr id="26" name="Grafika 25">
            <a:extLst>
              <a:ext uri="{FF2B5EF4-FFF2-40B4-BE49-F238E27FC236}">
                <a16:creationId xmlns:a16="http://schemas.microsoft.com/office/drawing/2014/main" id="{7CB42B01-2248-BB41-8D60-8B8298BFF65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0164" y="4439063"/>
            <a:ext cx="1833743" cy="2061171"/>
          </a:xfrm>
          <a:prstGeom prst="rect">
            <a:avLst/>
          </a:prstGeom>
        </p:spPr>
      </p:pic>
      <p:sp>
        <p:nvSpPr>
          <p:cNvPr id="27" name="pole tekstowe 26">
            <a:extLst>
              <a:ext uri="{FF2B5EF4-FFF2-40B4-BE49-F238E27FC236}">
                <a16:creationId xmlns:a16="http://schemas.microsoft.com/office/drawing/2014/main" id="{A9F3086A-2215-D968-5A13-38CF1CD8B1D3}"/>
              </a:ext>
            </a:extLst>
          </p:cNvPr>
          <p:cNvSpPr txBox="1"/>
          <p:nvPr/>
        </p:nvSpPr>
        <p:spPr>
          <a:xfrm>
            <a:off x="358592" y="5500992"/>
            <a:ext cx="49563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>
                <a:solidFill>
                  <a:schemeClr val="bg1"/>
                </a:solidFill>
                <a:latin typeface="Open Sauce Bold"/>
              </a:rPr>
              <a:t>Patryk Ciesielski</a:t>
            </a:r>
          </a:p>
          <a:p>
            <a:r>
              <a:rPr lang="pl-PL">
                <a:solidFill>
                  <a:schemeClr val="bg1"/>
                </a:solidFill>
                <a:latin typeface="Open Sauce Bold"/>
              </a:rPr>
              <a:t>     Email: 174755@student.uwm.edu.pl</a:t>
            </a:r>
          </a:p>
          <a:p>
            <a:r>
              <a:rPr lang="pl-PL">
                <a:solidFill>
                  <a:schemeClr val="bg1"/>
                </a:solidFill>
                <a:latin typeface="Open Sauce Bold"/>
              </a:rPr>
              <a:t>     Numer tel.: +48 895 351 166</a:t>
            </a:r>
          </a:p>
          <a:p>
            <a:endParaRPr lang="pl-PL">
              <a:latin typeface="Open Sauce Bold"/>
            </a:endParaRPr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F66CD6BB-EFFC-7AE6-A268-07970ED5114C}"/>
              </a:ext>
            </a:extLst>
          </p:cNvPr>
          <p:cNvSpPr/>
          <p:nvPr/>
        </p:nvSpPr>
        <p:spPr>
          <a:xfrm>
            <a:off x="4144837" y="6287118"/>
            <a:ext cx="1141763" cy="1141763"/>
          </a:xfrm>
          <a:prstGeom prst="ellipse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krąg: pusty 41">
            <a:extLst>
              <a:ext uri="{FF2B5EF4-FFF2-40B4-BE49-F238E27FC236}">
                <a16:creationId xmlns:a16="http://schemas.microsoft.com/office/drawing/2014/main" id="{B038D272-37B8-A4DC-2BC0-43152FF9F611}"/>
              </a:ext>
            </a:extLst>
          </p:cNvPr>
          <p:cNvSpPr/>
          <p:nvPr/>
        </p:nvSpPr>
        <p:spPr>
          <a:xfrm>
            <a:off x="11030233" y="296780"/>
            <a:ext cx="1987349" cy="1987349"/>
          </a:xfrm>
          <a:prstGeom prst="donut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44" name="Schemat blokowy: terminator 43">
            <a:extLst>
              <a:ext uri="{FF2B5EF4-FFF2-40B4-BE49-F238E27FC236}">
                <a16:creationId xmlns:a16="http://schemas.microsoft.com/office/drawing/2014/main" id="{B31A2BCD-7150-835B-7FAD-04E361305C3E}"/>
              </a:ext>
            </a:extLst>
          </p:cNvPr>
          <p:cNvSpPr/>
          <p:nvPr/>
        </p:nvSpPr>
        <p:spPr>
          <a:xfrm>
            <a:off x="-1025215" y="2532995"/>
            <a:ext cx="3270252" cy="1244893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Schemat blokowy: terminator 45">
            <a:extLst>
              <a:ext uri="{FF2B5EF4-FFF2-40B4-BE49-F238E27FC236}">
                <a16:creationId xmlns:a16="http://schemas.microsoft.com/office/drawing/2014/main" id="{23103160-AA06-8E2B-7B46-81A960E7B785}"/>
              </a:ext>
            </a:extLst>
          </p:cNvPr>
          <p:cNvSpPr/>
          <p:nvPr/>
        </p:nvSpPr>
        <p:spPr>
          <a:xfrm>
            <a:off x="9997586" y="2532994"/>
            <a:ext cx="3270252" cy="1244893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B41372FE-FB27-431B-27C9-73FA0F187AE5}"/>
              </a:ext>
            </a:extLst>
          </p:cNvPr>
          <p:cNvSpPr/>
          <p:nvPr/>
        </p:nvSpPr>
        <p:spPr>
          <a:xfrm>
            <a:off x="441125" y="4763099"/>
            <a:ext cx="212174" cy="2121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00293608-FB2B-7B0F-1663-0DB4A6272C18}"/>
              </a:ext>
            </a:extLst>
          </p:cNvPr>
          <p:cNvSpPr/>
          <p:nvPr/>
        </p:nvSpPr>
        <p:spPr>
          <a:xfrm>
            <a:off x="441125" y="5049271"/>
            <a:ext cx="212174" cy="2121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3" name="Obraz 52">
            <a:extLst>
              <a:ext uri="{FF2B5EF4-FFF2-40B4-BE49-F238E27FC236}">
                <a16:creationId xmlns:a16="http://schemas.microsoft.com/office/drawing/2014/main" id="{A23125D2-8CB6-0E90-4BFA-ACF6B7836BF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96" y="5092480"/>
            <a:ext cx="119615" cy="119615"/>
          </a:xfrm>
          <a:prstGeom prst="rect">
            <a:avLst/>
          </a:prstGeom>
        </p:spPr>
      </p:pic>
      <p:pic>
        <p:nvPicPr>
          <p:cNvPr id="54" name="Obraz 53">
            <a:extLst>
              <a:ext uri="{FF2B5EF4-FFF2-40B4-BE49-F238E27FC236}">
                <a16:creationId xmlns:a16="http://schemas.microsoft.com/office/drawing/2014/main" id="{9FF93741-113A-C397-0027-7C54F830B65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404" y="4806613"/>
            <a:ext cx="119615" cy="119615"/>
          </a:xfrm>
          <a:prstGeom prst="rect">
            <a:avLst/>
          </a:prstGeom>
        </p:spPr>
      </p:pic>
      <p:sp>
        <p:nvSpPr>
          <p:cNvPr id="55" name="Owal 54">
            <a:extLst>
              <a:ext uri="{FF2B5EF4-FFF2-40B4-BE49-F238E27FC236}">
                <a16:creationId xmlns:a16="http://schemas.microsoft.com/office/drawing/2014/main" id="{EBB450BF-7BF8-8D41-5045-089BA5A4079C}"/>
              </a:ext>
            </a:extLst>
          </p:cNvPr>
          <p:cNvSpPr/>
          <p:nvPr/>
        </p:nvSpPr>
        <p:spPr>
          <a:xfrm>
            <a:off x="441125" y="5947253"/>
            <a:ext cx="212174" cy="2121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88084815-CC0D-E82A-32DB-D7AAB342766D}"/>
              </a:ext>
            </a:extLst>
          </p:cNvPr>
          <p:cNvSpPr/>
          <p:nvPr/>
        </p:nvSpPr>
        <p:spPr>
          <a:xfrm>
            <a:off x="441125" y="6233425"/>
            <a:ext cx="212174" cy="2121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7" name="Obraz 56">
            <a:extLst>
              <a:ext uri="{FF2B5EF4-FFF2-40B4-BE49-F238E27FC236}">
                <a16:creationId xmlns:a16="http://schemas.microsoft.com/office/drawing/2014/main" id="{9516CF13-9C6B-FCF2-FB5A-1C18B2434E1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404" y="6276634"/>
            <a:ext cx="119615" cy="119615"/>
          </a:xfrm>
          <a:prstGeom prst="rect">
            <a:avLst/>
          </a:prstGeom>
        </p:spPr>
      </p:pic>
      <p:pic>
        <p:nvPicPr>
          <p:cNvPr id="58" name="Obraz 57">
            <a:extLst>
              <a:ext uri="{FF2B5EF4-FFF2-40B4-BE49-F238E27FC236}">
                <a16:creationId xmlns:a16="http://schemas.microsoft.com/office/drawing/2014/main" id="{5ED40EF5-230B-6C15-B696-B5563408B41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404" y="5990767"/>
            <a:ext cx="119615" cy="119615"/>
          </a:xfrm>
          <a:prstGeom prst="rect">
            <a:avLst/>
          </a:prstGeom>
        </p:spPr>
      </p:pic>
      <p:grpSp>
        <p:nvGrpSpPr>
          <p:cNvPr id="62" name="Grupa 61">
            <a:extLst>
              <a:ext uri="{FF2B5EF4-FFF2-40B4-BE49-F238E27FC236}">
                <a16:creationId xmlns:a16="http://schemas.microsoft.com/office/drawing/2014/main" id="{1339424B-FA2B-BC24-5066-B5E15384FF59}"/>
              </a:ext>
            </a:extLst>
          </p:cNvPr>
          <p:cNvGrpSpPr/>
          <p:nvPr/>
        </p:nvGrpSpPr>
        <p:grpSpPr>
          <a:xfrm>
            <a:off x="8803731" y="634680"/>
            <a:ext cx="474837" cy="474837"/>
            <a:chOff x="6985865" y="442826"/>
            <a:chExt cx="474837" cy="474837"/>
          </a:xfrm>
        </p:grpSpPr>
        <p:sp>
          <p:nvSpPr>
            <p:cNvPr id="60" name="Prostokąt: zaokrąglone rogi 59">
              <a:extLst>
                <a:ext uri="{FF2B5EF4-FFF2-40B4-BE49-F238E27FC236}">
                  <a16:creationId xmlns:a16="http://schemas.microsoft.com/office/drawing/2014/main" id="{6D974BF0-6F28-3CCC-7835-19A16C34FC98}"/>
                </a:ext>
              </a:extLst>
            </p:cNvPr>
            <p:cNvSpPr/>
            <p:nvPr/>
          </p:nvSpPr>
          <p:spPr>
            <a:xfrm>
              <a:off x="7200425" y="442826"/>
              <a:ext cx="45719" cy="474837"/>
            </a:xfrm>
            <a:prstGeom prst="roundRect">
              <a:avLst/>
            </a:prstGeom>
            <a:solidFill>
              <a:srgbClr val="476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1" name="Prostokąt: zaokrąglone rogi 60">
              <a:extLst>
                <a:ext uri="{FF2B5EF4-FFF2-40B4-BE49-F238E27FC236}">
                  <a16:creationId xmlns:a16="http://schemas.microsoft.com/office/drawing/2014/main" id="{36B22D9A-58AA-44E3-2E26-660BB43F1411}"/>
                </a:ext>
              </a:extLst>
            </p:cNvPr>
            <p:cNvSpPr/>
            <p:nvPr/>
          </p:nvSpPr>
          <p:spPr>
            <a:xfrm rot="5400000">
              <a:off x="7200424" y="442825"/>
              <a:ext cx="45719" cy="474837"/>
            </a:xfrm>
            <a:prstGeom prst="roundRect">
              <a:avLst/>
            </a:prstGeom>
            <a:solidFill>
              <a:srgbClr val="4762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86015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52D5A-685B-1494-A21C-7F5B81C4C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03" y="133631"/>
            <a:ext cx="11065397" cy="457462"/>
          </a:xfrm>
        </p:spPr>
        <p:txBody>
          <a:bodyPr>
            <a:normAutofit fontScale="90000"/>
          </a:bodyPr>
          <a:lstStyle/>
          <a:p>
            <a:r>
              <a:rPr lang="pl-PL"/>
              <a:t>Informacje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E6D3C-4894-6EEB-3AF2-3923880EA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57" y="590993"/>
            <a:ext cx="11566967" cy="613576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514350" indent="-514350">
              <a:buAutoNum type="arabicPeriod"/>
            </a:pPr>
            <a:r>
              <a:rPr lang="pl-PL"/>
              <a:t>Tytuł + osoby (zespół) + UWM + rok + grupa</a:t>
            </a:r>
          </a:p>
          <a:p>
            <a:pPr marL="0" indent="0">
              <a:buNone/>
            </a:pPr>
            <a:r>
              <a:rPr lang="pl-PL"/>
              <a:t>2. Jaki problem rozwiązujemy;  Problem -&gt; czyli co rozwiązujemy</a:t>
            </a:r>
          </a:p>
          <a:p>
            <a:pPr marL="0" indent="0">
              <a:buNone/>
            </a:pPr>
            <a:r>
              <a:rPr lang="pl-PL"/>
              <a:t> -&gt; dla kogo jest to system</a:t>
            </a:r>
          </a:p>
          <a:p>
            <a:pPr marL="0" indent="0">
              <a:buNone/>
            </a:pPr>
            <a:r>
              <a:rPr lang="pl-PL"/>
              <a:t> -&gt; dlaczego warto wdrożyć ten system</a:t>
            </a:r>
          </a:p>
          <a:p>
            <a:pPr marL="0" indent="0">
              <a:buNone/>
            </a:pPr>
            <a:r>
              <a:rPr lang="pl-PL"/>
              <a:t>3. Pomysł -&gt; Opis ogólnej koncepcji pomysłu (funkcje systemu)</a:t>
            </a:r>
          </a:p>
          <a:p>
            <a:pPr marL="0" indent="0">
              <a:buNone/>
            </a:pPr>
            <a:r>
              <a:rPr lang="pl-PL"/>
              <a:t> -&gt; krótki opis systemu</a:t>
            </a:r>
          </a:p>
          <a:p>
            <a:pPr marL="0" indent="0">
              <a:buNone/>
            </a:pPr>
            <a:r>
              <a:rPr lang="pl-PL"/>
              <a:t> -&gt; kluczowe funkcjonalności</a:t>
            </a:r>
          </a:p>
          <a:p>
            <a:pPr marL="0" indent="0">
              <a:buNone/>
            </a:pPr>
            <a:r>
              <a:rPr lang="pl-PL"/>
              <a:t> -&gt; innowacja lub co wyróżnia</a:t>
            </a:r>
          </a:p>
          <a:p>
            <a:pPr marL="0" indent="0">
              <a:buNone/>
            </a:pPr>
            <a:r>
              <a:rPr lang="pl-PL"/>
              <a:t>4. Opowieść o architekturze i strukturze systemu (nie interfejs)</a:t>
            </a:r>
          </a:p>
          <a:p>
            <a:pPr marL="0" indent="0">
              <a:buNone/>
            </a:pPr>
            <a:r>
              <a:rPr lang="pl-PL"/>
              <a:t> -&gt; technologie, bazy</a:t>
            </a:r>
          </a:p>
          <a:p>
            <a:pPr marL="0" indent="0">
              <a:buNone/>
            </a:pPr>
            <a:r>
              <a:rPr lang="pl-PL"/>
              <a:t> -&gt; diagramy, schematy?</a:t>
            </a:r>
          </a:p>
          <a:p>
            <a:pPr marL="0" indent="0">
              <a:buNone/>
            </a:pPr>
            <a:r>
              <a:rPr lang="pl-PL"/>
              <a:t>5. Interfejsy</a:t>
            </a:r>
          </a:p>
          <a:p>
            <a:pPr marL="0" indent="0">
              <a:buNone/>
            </a:pPr>
            <a:r>
              <a:rPr lang="pl-PL"/>
              <a:t> -&gt; idea projektowania</a:t>
            </a:r>
          </a:p>
          <a:p>
            <a:pPr marL="0" indent="0">
              <a:buNone/>
            </a:pPr>
            <a:r>
              <a:rPr lang="pl-PL"/>
              <a:t> -&gt; przykłady kluczowych widoków</a:t>
            </a:r>
          </a:p>
          <a:p>
            <a:pPr marL="0" indent="0">
              <a:buNone/>
            </a:pPr>
            <a:r>
              <a:rPr lang="pl-PL"/>
              <a:t>6. Podsumowanie / wnioski (zastosowana architektura, czuli czy dobrze prognozuje na przyszłość)</a:t>
            </a:r>
          </a:p>
          <a:p>
            <a:pPr marL="0" indent="0">
              <a:buNone/>
            </a:pPr>
            <a:r>
              <a:rPr lang="pl-PL"/>
              <a:t>7. Podziękowanie</a:t>
            </a:r>
          </a:p>
          <a:p>
            <a:pPr marL="0" indent="0">
              <a:buNone/>
            </a:pPr>
            <a:r>
              <a:rPr lang="pl-PL"/>
              <a:t> -&gt; Zaproszenie do zadawania pytań</a:t>
            </a:r>
          </a:p>
          <a:p>
            <a:pPr marL="0" indent="0">
              <a:buNone/>
            </a:pPr>
            <a:r>
              <a:rPr lang="pl-PL"/>
              <a:t> -&gt; Informacja kontaktowa (telefon)</a:t>
            </a:r>
          </a:p>
        </p:txBody>
      </p:sp>
    </p:spTree>
    <p:extLst>
      <p:ext uri="{BB962C8B-B14F-4D97-AF65-F5344CB8AC3E}">
        <p14:creationId xmlns:p14="http://schemas.microsoft.com/office/powerpoint/2010/main" val="1257748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5623726" y="2122267"/>
            <a:ext cx="1158102" cy="1224915"/>
          </a:xfrm>
          <a:prstGeom prst="rect">
            <a:avLst/>
          </a:prstGeom>
        </p:spPr>
        <p:txBody>
          <a:bodyPr lIns="33867" tIns="33867" rIns="33867" bIns="33867"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73"/>
              </a:lnSpc>
              <a:spcBef>
                <a:spcPct val="0"/>
              </a:spcBef>
            </a:pPr>
            <a:endParaRPr sz="800"/>
          </a:p>
        </p:txBody>
      </p:sp>
      <p:sp>
        <p:nvSpPr>
          <p:cNvPr id="21" name="Freeform 21"/>
          <p:cNvSpPr/>
          <p:nvPr/>
        </p:nvSpPr>
        <p:spPr>
          <a:xfrm>
            <a:off x="-41963" y="5666278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22" name="Freeform 22"/>
          <p:cNvSpPr/>
          <p:nvPr/>
        </p:nvSpPr>
        <p:spPr>
          <a:xfrm>
            <a:off x="9176895" y="73797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29" name="Freeform 29"/>
          <p:cNvSpPr/>
          <p:nvPr/>
        </p:nvSpPr>
        <p:spPr>
          <a:xfrm rot="2599173">
            <a:off x="6966160" y="1915984"/>
            <a:ext cx="376833" cy="347393"/>
          </a:xfrm>
          <a:custGeom>
            <a:avLst/>
            <a:gdLst/>
            <a:ahLst/>
            <a:cxnLst/>
            <a:rect l="l" t="t" r="r" b="b"/>
            <a:pathLst>
              <a:path w="565249" h="521089">
                <a:moveTo>
                  <a:pt x="0" y="0"/>
                </a:moveTo>
                <a:lnTo>
                  <a:pt x="565249" y="0"/>
                </a:lnTo>
                <a:lnTo>
                  <a:pt x="565249" y="521089"/>
                </a:lnTo>
                <a:lnTo>
                  <a:pt x="0" y="52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pic>
        <p:nvPicPr>
          <p:cNvPr id="2054" name="Picture 6" descr="Euro Truck Simulator 2: Best Trailers For Employees">
            <a:extLst>
              <a:ext uri="{FF2B5EF4-FFF2-40B4-BE49-F238E27FC236}">
                <a16:creationId xmlns:a16="http://schemas.microsoft.com/office/drawing/2014/main" id="{40D3625B-470B-FBC0-6581-E7B3EF8F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7000"/>
                    </a14:imgEffect>
                    <a14:imgEffect>
                      <a14:colorTemperature colorTemp="4311"/>
                    </a14:imgEffect>
                    <a14:imgEffect>
                      <a14:brightnessContrast bright="-1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670" y="992097"/>
            <a:ext cx="12192000" cy="6096000"/>
          </a:xfrm>
          <a:prstGeom prst="rect">
            <a:avLst/>
          </a:prstGeom>
          <a:noFill/>
          <a:effectLst>
            <a:softEdge rad="571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039DF37C-AA2D-E0A5-9D6F-E455E07566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987" y="349578"/>
            <a:ext cx="1674934" cy="637204"/>
          </a:xfrm>
          <a:prstGeom prst="rect">
            <a:avLst/>
          </a:prstGeom>
        </p:spPr>
      </p:pic>
      <p:grpSp>
        <p:nvGrpSpPr>
          <p:cNvPr id="7" name="Group 36">
            <a:extLst>
              <a:ext uri="{FF2B5EF4-FFF2-40B4-BE49-F238E27FC236}">
                <a16:creationId xmlns:a16="http://schemas.microsoft.com/office/drawing/2014/main" id="{70DE05CE-6C72-A40C-E8AE-20CBB960E90B}"/>
              </a:ext>
            </a:extLst>
          </p:cNvPr>
          <p:cNvGrpSpPr/>
          <p:nvPr/>
        </p:nvGrpSpPr>
        <p:grpSpPr>
          <a:xfrm>
            <a:off x="11855350" y="-198124"/>
            <a:ext cx="509951" cy="7254248"/>
            <a:chOff x="0" y="-38100"/>
            <a:chExt cx="4731803" cy="3420927"/>
          </a:xfrm>
          <a:solidFill>
            <a:srgbClr val="4762FF"/>
          </a:solidFill>
        </p:grpSpPr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E189BDFA-9032-0216-DD89-C54294AE973F}"/>
                </a:ext>
              </a:extLst>
            </p:cNvPr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l-PL"/>
            </a:p>
          </p:txBody>
        </p:sp>
        <p:sp>
          <p:nvSpPr>
            <p:cNvPr id="33" name="TextBox 38">
              <a:extLst>
                <a:ext uri="{FF2B5EF4-FFF2-40B4-BE49-F238E27FC236}">
                  <a16:creationId xmlns:a16="http://schemas.microsoft.com/office/drawing/2014/main" id="{C9CADA57-01A2-788C-C6FB-6F24C2A38A8E}"/>
                </a:ext>
              </a:extLst>
            </p:cNvPr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4" name="TextBox 10">
            <a:extLst>
              <a:ext uri="{FF2B5EF4-FFF2-40B4-BE49-F238E27FC236}">
                <a16:creationId xmlns:a16="http://schemas.microsoft.com/office/drawing/2014/main" id="{E5F8B2B1-A99F-4883-5420-A5017E507FC0}"/>
              </a:ext>
            </a:extLst>
          </p:cNvPr>
          <p:cNvSpPr txBox="1"/>
          <p:nvPr/>
        </p:nvSpPr>
        <p:spPr>
          <a:xfrm>
            <a:off x="795986" y="1279749"/>
            <a:ext cx="5736523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830"/>
              </a:lnSpc>
            </a:pPr>
            <a:r>
              <a:rPr lang="pl-PL" sz="6000" b="1">
                <a:solidFill>
                  <a:srgbClr val="476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 rozwiązujemy?</a:t>
            </a: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BAA4233-A84B-308E-950B-4A961F708B63}"/>
              </a:ext>
            </a:extLst>
          </p:cNvPr>
          <p:cNvSpPr/>
          <p:nvPr/>
        </p:nvSpPr>
        <p:spPr>
          <a:xfrm>
            <a:off x="-416293" y="4665380"/>
            <a:ext cx="1054111" cy="1054111"/>
          </a:xfrm>
          <a:prstGeom prst="ellipse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4DA6BCF6-02EA-237B-BC57-FBA773E52DEA}"/>
              </a:ext>
            </a:extLst>
          </p:cNvPr>
          <p:cNvSpPr/>
          <p:nvPr/>
        </p:nvSpPr>
        <p:spPr>
          <a:xfrm>
            <a:off x="7493287" y="6236168"/>
            <a:ext cx="1703857" cy="1703857"/>
          </a:xfrm>
          <a:prstGeom prst="ellipse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Prostokąt: zaokrąglone rogi 34">
            <a:extLst>
              <a:ext uri="{FF2B5EF4-FFF2-40B4-BE49-F238E27FC236}">
                <a16:creationId xmlns:a16="http://schemas.microsoft.com/office/drawing/2014/main" id="{21976C58-3930-2840-5219-3A2252011B1A}"/>
              </a:ext>
            </a:extLst>
          </p:cNvPr>
          <p:cNvSpPr/>
          <p:nvPr/>
        </p:nvSpPr>
        <p:spPr>
          <a:xfrm>
            <a:off x="2596363" y="5257595"/>
            <a:ext cx="4633272" cy="1114454"/>
          </a:xfrm>
          <a:prstGeom prst="roundRect">
            <a:avLst/>
          </a:prstGeom>
          <a:solidFill>
            <a:srgbClr val="375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600">
              <a:solidFill>
                <a:schemeClr val="bg1">
                  <a:lumMod val="95000"/>
                </a:schemeClr>
              </a:solidFill>
              <a:latin typeface="Open Sauce Bold"/>
            </a:endParaRPr>
          </a:p>
          <a:p>
            <a:pPr algn="ctr"/>
            <a:r>
              <a:rPr lang="pl-PL" sz="1600">
                <a:solidFill>
                  <a:schemeClr val="bg1">
                    <a:lumMod val="95000"/>
                  </a:schemeClr>
                </a:solidFill>
                <a:latin typeface="Open Sauce Bold"/>
              </a:rPr>
              <a:t>Większa wydajność, poprawa jakości dostarczanych usług i wiele ekonomicznych rozwiązań</a:t>
            </a:r>
          </a:p>
        </p:txBody>
      </p:sp>
      <p:sp>
        <p:nvSpPr>
          <p:cNvPr id="34" name="Prostokąt: zaokrąglone rogi 33">
            <a:extLst>
              <a:ext uri="{FF2B5EF4-FFF2-40B4-BE49-F238E27FC236}">
                <a16:creationId xmlns:a16="http://schemas.microsoft.com/office/drawing/2014/main" id="{05FBBE90-765D-5CED-53D4-34794ABD2BF5}"/>
              </a:ext>
            </a:extLst>
          </p:cNvPr>
          <p:cNvSpPr/>
          <p:nvPr/>
        </p:nvSpPr>
        <p:spPr>
          <a:xfrm>
            <a:off x="2352457" y="4806621"/>
            <a:ext cx="5121083" cy="771630"/>
          </a:xfrm>
          <a:prstGeom prst="roundRect">
            <a:avLst/>
          </a:prstGeom>
          <a:solidFill>
            <a:srgbClr val="476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600" b="1">
                <a:latin typeface="Open Sauce Bold"/>
              </a:rPr>
              <a:t>Dlaczego warto go wdrożyć?</a:t>
            </a:r>
          </a:p>
        </p:txBody>
      </p:sp>
      <p:sp>
        <p:nvSpPr>
          <p:cNvPr id="38" name="Prostokąt: zaokrąglone rogi 37">
            <a:extLst>
              <a:ext uri="{FF2B5EF4-FFF2-40B4-BE49-F238E27FC236}">
                <a16:creationId xmlns:a16="http://schemas.microsoft.com/office/drawing/2014/main" id="{5B089F92-7833-039B-E4D3-4E3D7524B541}"/>
              </a:ext>
            </a:extLst>
          </p:cNvPr>
          <p:cNvSpPr/>
          <p:nvPr/>
        </p:nvSpPr>
        <p:spPr>
          <a:xfrm>
            <a:off x="1044374" y="3386823"/>
            <a:ext cx="4633272" cy="11144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600">
              <a:solidFill>
                <a:schemeClr val="tx1">
                  <a:lumMod val="50000"/>
                  <a:lumOff val="50000"/>
                </a:schemeClr>
              </a:solidFill>
              <a:latin typeface="Open Sauce Bold"/>
            </a:endParaRPr>
          </a:p>
          <a:p>
            <a:pPr algn="ctr"/>
            <a:r>
              <a:rPr lang="pl-PL" sz="1600">
                <a:solidFill>
                  <a:schemeClr val="tx1">
                    <a:lumMod val="50000"/>
                    <a:lumOff val="50000"/>
                  </a:schemeClr>
                </a:solidFill>
                <a:latin typeface="Open Sauce Bold"/>
              </a:rPr>
              <a:t>System do obsługi krajowego transportu – idealny dla firm z rozbudowaną siecią spedycyjną</a:t>
            </a:r>
          </a:p>
        </p:txBody>
      </p:sp>
      <p:sp>
        <p:nvSpPr>
          <p:cNvPr id="5" name="Okrąg: pusty 4">
            <a:extLst>
              <a:ext uri="{FF2B5EF4-FFF2-40B4-BE49-F238E27FC236}">
                <a16:creationId xmlns:a16="http://schemas.microsoft.com/office/drawing/2014/main" id="{827EE0F1-4A75-5362-C594-AA814BF5958A}"/>
              </a:ext>
            </a:extLst>
          </p:cNvPr>
          <p:cNvSpPr/>
          <p:nvPr/>
        </p:nvSpPr>
        <p:spPr>
          <a:xfrm>
            <a:off x="5511727" y="2400198"/>
            <a:ext cx="1531891" cy="1531891"/>
          </a:xfrm>
          <a:prstGeom prst="donut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39" name="Prostokąt: zaokrąglone rogi 38">
            <a:extLst>
              <a:ext uri="{FF2B5EF4-FFF2-40B4-BE49-F238E27FC236}">
                <a16:creationId xmlns:a16="http://schemas.microsoft.com/office/drawing/2014/main" id="{7B898D16-A076-F308-3027-C3F52BC97540}"/>
              </a:ext>
            </a:extLst>
          </p:cNvPr>
          <p:cNvSpPr/>
          <p:nvPr/>
        </p:nvSpPr>
        <p:spPr>
          <a:xfrm>
            <a:off x="795986" y="2953577"/>
            <a:ext cx="5121083" cy="7716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600" b="1">
                <a:solidFill>
                  <a:schemeClr val="tx1"/>
                </a:solidFill>
                <a:latin typeface="Open Sauce Bold"/>
              </a:rPr>
              <a:t>Dla kogo jest to system?</a:t>
            </a:r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96BA29F5-CC57-54CD-51EF-7C656CBFADDD}"/>
              </a:ext>
            </a:extLst>
          </p:cNvPr>
          <p:cNvSpPr txBox="1"/>
          <p:nvPr/>
        </p:nvSpPr>
        <p:spPr>
          <a:xfrm>
            <a:off x="840482" y="2267289"/>
            <a:ext cx="569202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</a:pPr>
            <a:r>
              <a:rPr lang="pl-PL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Upraszczamy pracę wielu przedsiębiorstw i zwiększamy bezpieczeństwo danych wrażliwych.</a:t>
            </a:r>
          </a:p>
        </p:txBody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6A56A105-FFFF-34E2-433B-4E450BEF6024}"/>
              </a:ext>
            </a:extLst>
          </p:cNvPr>
          <p:cNvSpPr/>
          <p:nvPr/>
        </p:nvSpPr>
        <p:spPr>
          <a:xfrm>
            <a:off x="-4516136" y="-5093401"/>
            <a:ext cx="6353330" cy="6353330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6" y="0"/>
                </a:lnTo>
                <a:lnTo>
                  <a:pt x="9529996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397AF1"/>
            </a:outerShdw>
          </a:effectLst>
        </p:spPr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647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wal 9">
            <a:extLst>
              <a:ext uri="{FF2B5EF4-FFF2-40B4-BE49-F238E27FC236}">
                <a16:creationId xmlns:a16="http://schemas.microsoft.com/office/drawing/2014/main" id="{752D7404-38D8-0551-B861-82E28E2C33F7}"/>
              </a:ext>
            </a:extLst>
          </p:cNvPr>
          <p:cNvSpPr/>
          <p:nvPr/>
        </p:nvSpPr>
        <p:spPr>
          <a:xfrm>
            <a:off x="6189880" y="688324"/>
            <a:ext cx="5241979" cy="5241979"/>
          </a:xfrm>
          <a:prstGeom prst="ellipse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TextBox 20"/>
          <p:cNvSpPr txBox="1"/>
          <p:nvPr/>
        </p:nvSpPr>
        <p:spPr>
          <a:xfrm>
            <a:off x="1883129" y="3127885"/>
            <a:ext cx="421287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819"/>
              </a:lnSpc>
            </a:pPr>
            <a:r>
              <a:rPr lang="pl-PL" sz="1600" b="1">
                <a:solidFill>
                  <a:srgbClr val="476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Stworzenie przyjaznego środowiska dla pracownika i klienta</a:t>
            </a:r>
            <a:endParaRPr lang="en-US" sz="1600" b="1">
              <a:solidFill>
                <a:srgbClr val="4762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10328289" y="5250683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2" name="Freeform 32"/>
          <p:cNvSpPr/>
          <p:nvPr/>
        </p:nvSpPr>
        <p:spPr>
          <a:xfrm>
            <a:off x="4957719" y="994480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3" name="Freeform 33"/>
          <p:cNvSpPr/>
          <p:nvPr/>
        </p:nvSpPr>
        <p:spPr>
          <a:xfrm rot="2599173">
            <a:off x="11294511" y="4620255"/>
            <a:ext cx="423379" cy="390302"/>
          </a:xfrm>
          <a:custGeom>
            <a:avLst/>
            <a:gdLst/>
            <a:ahLst/>
            <a:cxnLst/>
            <a:rect l="l" t="t" r="r" b="b"/>
            <a:pathLst>
              <a:path w="635068" h="585453">
                <a:moveTo>
                  <a:pt x="0" y="0"/>
                </a:moveTo>
                <a:lnTo>
                  <a:pt x="635068" y="0"/>
                </a:lnTo>
                <a:lnTo>
                  <a:pt x="635068" y="585453"/>
                </a:lnTo>
                <a:lnTo>
                  <a:pt x="0" y="585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4" name="Freeform 34"/>
          <p:cNvSpPr/>
          <p:nvPr/>
        </p:nvSpPr>
        <p:spPr>
          <a:xfrm rot="2599173">
            <a:off x="5770703" y="1457138"/>
            <a:ext cx="646467" cy="595962"/>
          </a:xfrm>
          <a:custGeom>
            <a:avLst/>
            <a:gdLst/>
            <a:ahLst/>
            <a:cxnLst/>
            <a:rect l="l" t="t" r="r" b="b"/>
            <a:pathLst>
              <a:path w="969701" h="893943">
                <a:moveTo>
                  <a:pt x="0" y="0"/>
                </a:moveTo>
                <a:lnTo>
                  <a:pt x="969701" y="0"/>
                </a:lnTo>
                <a:lnTo>
                  <a:pt x="969701" y="893943"/>
                </a:lnTo>
                <a:lnTo>
                  <a:pt x="0" y="893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pic>
        <p:nvPicPr>
          <p:cNvPr id="39" name="Obraz 38" descr="Obraz zawierający tekst, zrzut ekranu, Telefon komórkowy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60B5A1F1-D137-A17C-FA67-11BD7DD32F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3076">
            <a:off x="9264203" y="1166123"/>
            <a:ext cx="1729545" cy="3042256"/>
          </a:xfrm>
          <a:prstGeom prst="rect">
            <a:avLst/>
          </a:prstGeom>
        </p:spPr>
      </p:pic>
      <p:pic>
        <p:nvPicPr>
          <p:cNvPr id="37" name="Obraz 36" descr="Obraz zawierający tekst, computer, Urządzenie elektroniczne, komputer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78293AE7-609D-529C-FE7B-20786CEAAE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009" y="1911086"/>
            <a:ext cx="4792092" cy="3023582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65918B78-A684-29EB-189F-0ABE4BC969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987" y="349578"/>
            <a:ext cx="1674934" cy="637204"/>
          </a:xfrm>
          <a:prstGeom prst="rect">
            <a:avLst/>
          </a:prstGeom>
        </p:spPr>
      </p:pic>
      <p:grpSp>
        <p:nvGrpSpPr>
          <p:cNvPr id="6" name="Group 36">
            <a:extLst>
              <a:ext uri="{FF2B5EF4-FFF2-40B4-BE49-F238E27FC236}">
                <a16:creationId xmlns:a16="http://schemas.microsoft.com/office/drawing/2014/main" id="{77A7E160-CE5F-E9CD-0507-C625E5FB369F}"/>
              </a:ext>
            </a:extLst>
          </p:cNvPr>
          <p:cNvGrpSpPr/>
          <p:nvPr/>
        </p:nvGrpSpPr>
        <p:grpSpPr>
          <a:xfrm>
            <a:off x="-155185" y="-267661"/>
            <a:ext cx="626362" cy="7254248"/>
            <a:chOff x="0" y="-38100"/>
            <a:chExt cx="4731803" cy="3420927"/>
          </a:xfrm>
          <a:solidFill>
            <a:srgbClr val="4762FF"/>
          </a:solidFill>
        </p:grpSpPr>
        <p:sp>
          <p:nvSpPr>
            <p:cNvPr id="7" name="Freeform 37">
              <a:extLst>
                <a:ext uri="{FF2B5EF4-FFF2-40B4-BE49-F238E27FC236}">
                  <a16:creationId xmlns:a16="http://schemas.microsoft.com/office/drawing/2014/main" id="{2BC7A1AD-A593-BA71-9A6E-1B3EBD62369D}"/>
                </a:ext>
              </a:extLst>
            </p:cNvPr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38">
              <a:extLst>
                <a:ext uri="{FF2B5EF4-FFF2-40B4-BE49-F238E27FC236}">
                  <a16:creationId xmlns:a16="http://schemas.microsoft.com/office/drawing/2014/main" id="{8C517E15-2CFE-A034-576C-7E55231B3076}"/>
                </a:ext>
              </a:extLst>
            </p:cNvPr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9" name="Okrąg: pusty 8">
            <a:extLst>
              <a:ext uri="{FF2B5EF4-FFF2-40B4-BE49-F238E27FC236}">
                <a16:creationId xmlns:a16="http://schemas.microsoft.com/office/drawing/2014/main" id="{C4F69956-1DDA-2F0D-DA17-D0B6154157AB}"/>
              </a:ext>
            </a:extLst>
          </p:cNvPr>
          <p:cNvSpPr/>
          <p:nvPr/>
        </p:nvSpPr>
        <p:spPr>
          <a:xfrm>
            <a:off x="5228293" y="5928151"/>
            <a:ext cx="2201069" cy="2201069"/>
          </a:xfrm>
          <a:prstGeom prst="donut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E5A2B550-DA04-0B4D-87C6-558BAA98C2A0}"/>
              </a:ext>
            </a:extLst>
          </p:cNvPr>
          <p:cNvSpPr txBox="1"/>
          <p:nvPr/>
        </p:nvSpPr>
        <p:spPr>
          <a:xfrm>
            <a:off x="795986" y="1192363"/>
            <a:ext cx="4161733" cy="1437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500"/>
              </a:lnSpc>
            </a:pPr>
            <a:r>
              <a:rPr lang="pl-PL" sz="5400">
                <a:latin typeface="Open Sauce Bold"/>
                <a:ea typeface="Open Sauce Bold"/>
                <a:cs typeface="Open Sauce Bold"/>
                <a:sym typeface="Open Sauce Bold"/>
              </a:rPr>
              <a:t>Jaka jest </a:t>
            </a:r>
            <a:r>
              <a:rPr lang="pl-PL" sz="5400" b="1">
                <a:solidFill>
                  <a:srgbClr val="476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KONCEPCJA?</a:t>
            </a: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54C72CE9-5C7A-2C80-9D28-4A61F03986C3}"/>
              </a:ext>
            </a:extLst>
          </p:cNvPr>
          <p:cNvSpPr/>
          <p:nvPr/>
        </p:nvSpPr>
        <p:spPr>
          <a:xfrm>
            <a:off x="931788" y="2995529"/>
            <a:ext cx="732470" cy="732470"/>
          </a:xfrm>
          <a:prstGeom prst="ellipse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b="1">
                <a:latin typeface="Open Sauce Bold"/>
              </a:rPr>
              <a:t>1</a:t>
            </a: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C2B98147-AA61-CF19-C30E-582976F8DFCC}"/>
              </a:ext>
            </a:extLst>
          </p:cNvPr>
          <p:cNvSpPr txBox="1"/>
          <p:nvPr/>
        </p:nvSpPr>
        <p:spPr>
          <a:xfrm>
            <a:off x="1883129" y="4229122"/>
            <a:ext cx="4479964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819"/>
              </a:lnSpc>
            </a:pPr>
            <a:r>
              <a:rPr lang="pl-PL" sz="1600" b="1">
                <a:solidFill>
                  <a:srgbClr val="476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Zwiększenie bezpieczeństwa </a:t>
            </a:r>
            <a:r>
              <a:rPr lang="pl-PL" sz="1600" b="1" dirty="0">
                <a:solidFill>
                  <a:srgbClr val="476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lepszego </a:t>
            </a:r>
            <a:r>
              <a:rPr lang="pl-PL" sz="1600" b="1">
                <a:solidFill>
                  <a:srgbClr val="476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niż w przypadku środowiska bez systemu informatycznego</a:t>
            </a:r>
            <a:endParaRPr lang="en-US" sz="1600" b="1">
              <a:solidFill>
                <a:srgbClr val="4762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11A96012-D4B5-A8AB-8D70-E9CA515540E4}"/>
              </a:ext>
            </a:extLst>
          </p:cNvPr>
          <p:cNvSpPr/>
          <p:nvPr/>
        </p:nvSpPr>
        <p:spPr>
          <a:xfrm>
            <a:off x="931788" y="4093720"/>
            <a:ext cx="732470" cy="732470"/>
          </a:xfrm>
          <a:prstGeom prst="ellipse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b="1">
                <a:latin typeface="Open Sauce Bold"/>
              </a:rPr>
              <a:t>2</a:t>
            </a: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D7F51CFF-699C-E702-3EE9-739AD28BF7E9}"/>
              </a:ext>
            </a:extLst>
          </p:cNvPr>
          <p:cNvSpPr txBox="1"/>
          <p:nvPr/>
        </p:nvSpPr>
        <p:spPr>
          <a:xfrm>
            <a:off x="1883129" y="5455778"/>
            <a:ext cx="4212871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819"/>
              </a:lnSpc>
            </a:pPr>
            <a:r>
              <a:rPr lang="pl-PL" sz="1600" b="1">
                <a:solidFill>
                  <a:srgbClr val="476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Prostota rozbudowy i udoskonalania systemu</a:t>
            </a:r>
            <a:endParaRPr lang="en-US" sz="1600" b="1">
              <a:solidFill>
                <a:srgbClr val="4762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95AA925F-4734-56C0-B2C6-965B58EEB943}"/>
              </a:ext>
            </a:extLst>
          </p:cNvPr>
          <p:cNvSpPr/>
          <p:nvPr/>
        </p:nvSpPr>
        <p:spPr>
          <a:xfrm>
            <a:off x="931788" y="5191911"/>
            <a:ext cx="732470" cy="732470"/>
          </a:xfrm>
          <a:prstGeom prst="ellipse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b="1">
                <a:latin typeface="Open Sauce Bold"/>
              </a:rPr>
              <a:t>3</a:t>
            </a:r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5DB38EE1-8C5F-EAA8-7480-2469FD635DD3}"/>
              </a:ext>
            </a:extLst>
          </p:cNvPr>
          <p:cNvSpPr/>
          <p:nvPr/>
        </p:nvSpPr>
        <p:spPr>
          <a:xfrm>
            <a:off x="9383305" y="-4687258"/>
            <a:ext cx="6353330" cy="6353330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6" y="0"/>
                </a:lnTo>
                <a:lnTo>
                  <a:pt x="9529996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397AF1"/>
            </a:outerShdw>
          </a:effectLst>
        </p:spPr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6602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A6BB3-3487-9045-B4E3-F4379A627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4">
            <a:extLst>
              <a:ext uri="{FF2B5EF4-FFF2-40B4-BE49-F238E27FC236}">
                <a16:creationId xmlns:a16="http://schemas.microsoft.com/office/drawing/2014/main" id="{D7F5A097-7351-4038-D47E-F5526547E168}"/>
              </a:ext>
            </a:extLst>
          </p:cNvPr>
          <p:cNvSpPr/>
          <p:nvPr/>
        </p:nvSpPr>
        <p:spPr>
          <a:xfrm rot="2599173">
            <a:off x="8979632" y="499377"/>
            <a:ext cx="366216" cy="337605"/>
          </a:xfrm>
          <a:custGeom>
            <a:avLst/>
            <a:gdLst/>
            <a:ahLst/>
            <a:cxnLst/>
            <a:rect l="l" t="t" r="r" b="b"/>
            <a:pathLst>
              <a:path w="635068" h="585453">
                <a:moveTo>
                  <a:pt x="0" y="0"/>
                </a:moveTo>
                <a:lnTo>
                  <a:pt x="635068" y="0"/>
                </a:lnTo>
                <a:lnTo>
                  <a:pt x="635068" y="585453"/>
                </a:lnTo>
                <a:lnTo>
                  <a:pt x="0" y="585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FD3EA707-C4E3-9258-4062-0C4DA47BD940}"/>
              </a:ext>
            </a:extLst>
          </p:cNvPr>
          <p:cNvSpPr/>
          <p:nvPr/>
        </p:nvSpPr>
        <p:spPr>
          <a:xfrm>
            <a:off x="-639191" y="5046367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CD2907EB-62E5-0ADD-B24F-E6AFE37AC654}"/>
              </a:ext>
            </a:extLst>
          </p:cNvPr>
          <p:cNvSpPr/>
          <p:nvPr/>
        </p:nvSpPr>
        <p:spPr>
          <a:xfrm rot="10800000">
            <a:off x="10988092" y="142438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CD11AE2-1175-1A16-B65B-EB6D88875F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987" y="349578"/>
            <a:ext cx="1674934" cy="637204"/>
          </a:xfrm>
          <a:prstGeom prst="rect">
            <a:avLst/>
          </a:prstGeom>
        </p:spPr>
      </p:pic>
      <p:grpSp>
        <p:nvGrpSpPr>
          <p:cNvPr id="14" name="Group 36">
            <a:extLst>
              <a:ext uri="{FF2B5EF4-FFF2-40B4-BE49-F238E27FC236}">
                <a16:creationId xmlns:a16="http://schemas.microsoft.com/office/drawing/2014/main" id="{93D86651-2D7A-9401-D1D2-9D602096B41F}"/>
              </a:ext>
            </a:extLst>
          </p:cNvPr>
          <p:cNvGrpSpPr/>
          <p:nvPr/>
        </p:nvGrpSpPr>
        <p:grpSpPr>
          <a:xfrm>
            <a:off x="11855350" y="-198124"/>
            <a:ext cx="509951" cy="7254248"/>
            <a:chOff x="0" y="-38100"/>
            <a:chExt cx="4731803" cy="3420927"/>
          </a:xfrm>
          <a:solidFill>
            <a:srgbClr val="4762FF"/>
          </a:solidFill>
        </p:grpSpPr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D69CA4FF-81C4-CF91-62EF-4B045F27B7C6}"/>
                </a:ext>
              </a:extLst>
            </p:cNvPr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l-PL"/>
            </a:p>
          </p:txBody>
        </p:sp>
        <p:sp>
          <p:nvSpPr>
            <p:cNvPr id="25" name="TextBox 38">
              <a:extLst>
                <a:ext uri="{FF2B5EF4-FFF2-40B4-BE49-F238E27FC236}">
                  <a16:creationId xmlns:a16="http://schemas.microsoft.com/office/drawing/2014/main" id="{332E0C52-F38B-EE47-3FD7-6DD4E3A09E6D}"/>
                </a:ext>
              </a:extLst>
            </p:cNvPr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6" name="Owal 5">
            <a:extLst>
              <a:ext uri="{FF2B5EF4-FFF2-40B4-BE49-F238E27FC236}">
                <a16:creationId xmlns:a16="http://schemas.microsoft.com/office/drawing/2014/main" id="{7F9565B3-6F7F-5CCA-5299-E4A7846D4535}"/>
              </a:ext>
            </a:extLst>
          </p:cNvPr>
          <p:cNvSpPr/>
          <p:nvPr/>
        </p:nvSpPr>
        <p:spPr>
          <a:xfrm>
            <a:off x="7298694" y="4460126"/>
            <a:ext cx="509951" cy="509951"/>
          </a:xfrm>
          <a:prstGeom prst="ellipse">
            <a:avLst/>
          </a:prstGeom>
          <a:solidFill>
            <a:schemeClr val="bg1"/>
          </a:solidFill>
          <a:ln w="88900" cap="rnd">
            <a:solidFill>
              <a:srgbClr val="476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A3992AB6-F96D-71E6-22C8-FB39DFD4347F}"/>
              </a:ext>
            </a:extLst>
          </p:cNvPr>
          <p:cNvSpPr txBox="1"/>
          <p:nvPr/>
        </p:nvSpPr>
        <p:spPr>
          <a:xfrm>
            <a:off x="7983509" y="4720567"/>
            <a:ext cx="3097620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</a:pPr>
            <a:r>
              <a:rPr lang="pl-PL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Dynamiczne i responsywne interfejsy</a:t>
            </a:r>
            <a:endParaRPr lang="en-US" sz="16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A222D2F7-6CFB-37EE-613F-EBA21D4DBF86}"/>
              </a:ext>
            </a:extLst>
          </p:cNvPr>
          <p:cNvSpPr txBox="1"/>
          <p:nvPr/>
        </p:nvSpPr>
        <p:spPr>
          <a:xfrm>
            <a:off x="7990668" y="4488255"/>
            <a:ext cx="3097620" cy="222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</a:pPr>
            <a:r>
              <a:rPr lang="pl-PL" sz="1800" b="1">
                <a:solidFill>
                  <a:srgbClr val="4762FF"/>
                </a:solidFill>
                <a:latin typeface="Open Sauce"/>
                <a:ea typeface="Open Sauce"/>
                <a:cs typeface="Open Sauce"/>
                <a:sym typeface="Open Sauce"/>
              </a:rPr>
              <a:t>React.js</a:t>
            </a:r>
            <a:endParaRPr lang="en-US" sz="1800" b="1">
              <a:solidFill>
                <a:srgbClr val="4762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56343C39-672A-8463-A4AC-DED1F48714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9616" y="4533144"/>
            <a:ext cx="374846" cy="374846"/>
          </a:xfrm>
          <a:prstGeom prst="rect">
            <a:avLst/>
          </a:prstGeom>
        </p:spPr>
      </p:pic>
      <p:sp>
        <p:nvSpPr>
          <p:cNvPr id="29" name="Owal 28">
            <a:extLst>
              <a:ext uri="{FF2B5EF4-FFF2-40B4-BE49-F238E27FC236}">
                <a16:creationId xmlns:a16="http://schemas.microsoft.com/office/drawing/2014/main" id="{88F07834-5FB4-68D4-87BF-571D1AAD4303}"/>
              </a:ext>
            </a:extLst>
          </p:cNvPr>
          <p:cNvSpPr/>
          <p:nvPr/>
        </p:nvSpPr>
        <p:spPr>
          <a:xfrm>
            <a:off x="4520885" y="4472064"/>
            <a:ext cx="509951" cy="509951"/>
          </a:xfrm>
          <a:prstGeom prst="ellipse">
            <a:avLst/>
          </a:prstGeom>
          <a:solidFill>
            <a:schemeClr val="bg1"/>
          </a:solidFill>
          <a:ln w="88900" cap="rnd">
            <a:solidFill>
              <a:srgbClr val="476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42F97E75-4545-0BA6-F48D-072C9DE70C8E}"/>
              </a:ext>
            </a:extLst>
          </p:cNvPr>
          <p:cNvSpPr txBox="1"/>
          <p:nvPr/>
        </p:nvSpPr>
        <p:spPr>
          <a:xfrm>
            <a:off x="269983" y="4732505"/>
            <a:ext cx="4064596" cy="222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80"/>
              </a:lnSpc>
            </a:pPr>
            <a:r>
              <a:rPr lang="pl-PL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Warstwa serwerowa i obsługa logiki aplikacyjnej</a:t>
            </a:r>
            <a:endParaRPr lang="en-US" sz="16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EDABD236-342B-7651-E38B-83BB3A50060F}"/>
              </a:ext>
            </a:extLst>
          </p:cNvPr>
          <p:cNvSpPr txBox="1"/>
          <p:nvPr/>
        </p:nvSpPr>
        <p:spPr>
          <a:xfrm>
            <a:off x="277142" y="4500193"/>
            <a:ext cx="4064596" cy="222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80"/>
              </a:lnSpc>
            </a:pPr>
            <a:r>
              <a:rPr lang="pl-PL" sz="1800" b="1" err="1">
                <a:solidFill>
                  <a:srgbClr val="4762FF"/>
                </a:solidFill>
                <a:latin typeface="Open Sauce"/>
                <a:ea typeface="Open Sauce"/>
                <a:cs typeface="Open Sauce"/>
                <a:sym typeface="Open Sauce"/>
              </a:rPr>
              <a:t>Python</a:t>
            </a:r>
            <a:endParaRPr lang="en-US" sz="1800" b="1">
              <a:solidFill>
                <a:srgbClr val="4762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DE19663B-820B-D492-B06A-069D835FEB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2393" y="4575667"/>
            <a:ext cx="313675" cy="313675"/>
          </a:xfrm>
          <a:prstGeom prst="rect">
            <a:avLst/>
          </a:prstGeom>
        </p:spPr>
      </p:pic>
      <p:sp>
        <p:nvSpPr>
          <p:cNvPr id="33" name="Owal 32">
            <a:extLst>
              <a:ext uri="{FF2B5EF4-FFF2-40B4-BE49-F238E27FC236}">
                <a16:creationId xmlns:a16="http://schemas.microsoft.com/office/drawing/2014/main" id="{25995A4B-F6C0-6230-2A05-AE767D9555F1}"/>
              </a:ext>
            </a:extLst>
          </p:cNvPr>
          <p:cNvSpPr/>
          <p:nvPr/>
        </p:nvSpPr>
        <p:spPr>
          <a:xfrm>
            <a:off x="4014974" y="5539951"/>
            <a:ext cx="509951" cy="509951"/>
          </a:xfrm>
          <a:prstGeom prst="ellipse">
            <a:avLst/>
          </a:prstGeom>
          <a:solidFill>
            <a:schemeClr val="bg1"/>
          </a:solidFill>
          <a:ln w="88900" cap="rnd">
            <a:solidFill>
              <a:srgbClr val="476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CB32957A-1F6B-2789-0908-152C161AE493}"/>
              </a:ext>
            </a:extLst>
          </p:cNvPr>
          <p:cNvSpPr txBox="1"/>
          <p:nvPr/>
        </p:nvSpPr>
        <p:spPr>
          <a:xfrm>
            <a:off x="1618103" y="5800392"/>
            <a:ext cx="2197538" cy="222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80"/>
              </a:lnSpc>
            </a:pPr>
            <a:r>
              <a:rPr lang="pl-PL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Obsługa lekkich usług API</a:t>
            </a:r>
            <a:endParaRPr lang="en-US" sz="16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687DC33C-B07A-83AB-AA72-51768C0CE7D4}"/>
              </a:ext>
            </a:extLst>
          </p:cNvPr>
          <p:cNvSpPr txBox="1"/>
          <p:nvPr/>
        </p:nvSpPr>
        <p:spPr>
          <a:xfrm>
            <a:off x="1625262" y="5568080"/>
            <a:ext cx="2197538" cy="222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80"/>
              </a:lnSpc>
            </a:pPr>
            <a:r>
              <a:rPr lang="pl-PL" sz="1800" b="1">
                <a:solidFill>
                  <a:srgbClr val="4762FF"/>
                </a:solidFill>
                <a:latin typeface="Open Sauce"/>
                <a:ea typeface="Open Sauce"/>
                <a:cs typeface="Open Sauce"/>
                <a:sym typeface="Open Sauce"/>
              </a:rPr>
              <a:t>Node.js</a:t>
            </a:r>
            <a:endParaRPr lang="en-US" sz="1800" b="1">
              <a:solidFill>
                <a:srgbClr val="4762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36" name="Obraz 35">
            <a:extLst>
              <a:ext uri="{FF2B5EF4-FFF2-40B4-BE49-F238E27FC236}">
                <a16:creationId xmlns:a16="http://schemas.microsoft.com/office/drawing/2014/main" id="{320E024A-A083-5090-71C1-8CCB1E859FE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7747" y="5600411"/>
            <a:ext cx="404403" cy="404403"/>
          </a:xfrm>
          <a:prstGeom prst="rect">
            <a:avLst/>
          </a:prstGeom>
        </p:spPr>
      </p:pic>
      <p:sp>
        <p:nvSpPr>
          <p:cNvPr id="37" name="Owal 36">
            <a:extLst>
              <a:ext uri="{FF2B5EF4-FFF2-40B4-BE49-F238E27FC236}">
                <a16:creationId xmlns:a16="http://schemas.microsoft.com/office/drawing/2014/main" id="{FF0B26E8-4C90-6A44-D62A-F23A160E145A}"/>
              </a:ext>
            </a:extLst>
          </p:cNvPr>
          <p:cNvSpPr/>
          <p:nvPr/>
        </p:nvSpPr>
        <p:spPr>
          <a:xfrm>
            <a:off x="5960181" y="3891590"/>
            <a:ext cx="509951" cy="509951"/>
          </a:xfrm>
          <a:prstGeom prst="ellipse">
            <a:avLst/>
          </a:prstGeom>
          <a:solidFill>
            <a:schemeClr val="bg1"/>
          </a:solidFill>
          <a:ln w="88900" cap="rnd">
            <a:solidFill>
              <a:srgbClr val="476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A41E70FA-B496-2CE2-FA96-1A17833FA401}"/>
              </a:ext>
            </a:extLst>
          </p:cNvPr>
          <p:cNvSpPr txBox="1"/>
          <p:nvPr/>
        </p:nvSpPr>
        <p:spPr>
          <a:xfrm>
            <a:off x="4131407" y="3543015"/>
            <a:ext cx="4224919" cy="222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680"/>
              </a:lnSpc>
            </a:pPr>
            <a:r>
              <a:rPr lang="pl-PL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Relacyjna baza danych do przechowywania danych</a:t>
            </a:r>
            <a:endParaRPr lang="en-US" sz="16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775D7D9A-498C-C217-761B-F00F4ECDFAEC}"/>
              </a:ext>
            </a:extLst>
          </p:cNvPr>
          <p:cNvSpPr txBox="1"/>
          <p:nvPr/>
        </p:nvSpPr>
        <p:spPr>
          <a:xfrm>
            <a:off x="4138566" y="3310703"/>
            <a:ext cx="4224919" cy="222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680"/>
              </a:lnSpc>
            </a:pPr>
            <a:r>
              <a:rPr lang="pl-PL" sz="1800" b="1">
                <a:solidFill>
                  <a:srgbClr val="4762FF"/>
                </a:solidFill>
                <a:latin typeface="Open Sauce"/>
                <a:ea typeface="Open Sauce"/>
                <a:cs typeface="Open Sauce"/>
                <a:sym typeface="Open Sauce"/>
              </a:rPr>
              <a:t>MySQL</a:t>
            </a:r>
            <a:endParaRPr lang="en-US" sz="1800" b="1">
              <a:solidFill>
                <a:srgbClr val="4762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40" name="Obraz 39">
            <a:extLst>
              <a:ext uri="{FF2B5EF4-FFF2-40B4-BE49-F238E27FC236}">
                <a16:creationId xmlns:a16="http://schemas.microsoft.com/office/drawing/2014/main" id="{BC9EC6B9-9127-5D47-77C7-DFA7740C05A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565" y="4008974"/>
            <a:ext cx="275182" cy="275182"/>
          </a:xfrm>
          <a:prstGeom prst="rect">
            <a:avLst/>
          </a:prstGeom>
        </p:spPr>
      </p:pic>
      <p:sp>
        <p:nvSpPr>
          <p:cNvPr id="41" name="Owal 40">
            <a:extLst>
              <a:ext uri="{FF2B5EF4-FFF2-40B4-BE49-F238E27FC236}">
                <a16:creationId xmlns:a16="http://schemas.microsoft.com/office/drawing/2014/main" id="{A8F28F31-8376-BD8B-8802-5200C3787A79}"/>
              </a:ext>
            </a:extLst>
          </p:cNvPr>
          <p:cNvSpPr/>
          <p:nvPr/>
        </p:nvSpPr>
        <p:spPr>
          <a:xfrm>
            <a:off x="7846375" y="5572812"/>
            <a:ext cx="509951" cy="509951"/>
          </a:xfrm>
          <a:prstGeom prst="ellipse">
            <a:avLst/>
          </a:prstGeom>
          <a:solidFill>
            <a:schemeClr val="bg1"/>
          </a:solidFill>
          <a:ln w="88900" cap="rnd">
            <a:solidFill>
              <a:srgbClr val="476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TextBox 14">
            <a:extLst>
              <a:ext uri="{FF2B5EF4-FFF2-40B4-BE49-F238E27FC236}">
                <a16:creationId xmlns:a16="http://schemas.microsoft.com/office/drawing/2014/main" id="{015AA916-0E95-F778-DC60-FF27873084B8}"/>
              </a:ext>
            </a:extLst>
          </p:cNvPr>
          <p:cNvSpPr txBox="1"/>
          <p:nvPr/>
        </p:nvSpPr>
        <p:spPr>
          <a:xfrm>
            <a:off x="8531190" y="5833253"/>
            <a:ext cx="2281161" cy="222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</a:pPr>
            <a:r>
              <a:rPr lang="pl-PL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Prototypy makiet interfejsu</a:t>
            </a:r>
            <a:endParaRPr lang="en-US" sz="16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3" name="TextBox 14">
            <a:extLst>
              <a:ext uri="{FF2B5EF4-FFF2-40B4-BE49-F238E27FC236}">
                <a16:creationId xmlns:a16="http://schemas.microsoft.com/office/drawing/2014/main" id="{5FDEBA9D-1CB3-CDF2-2590-C9867ADEB7E7}"/>
              </a:ext>
            </a:extLst>
          </p:cNvPr>
          <p:cNvSpPr txBox="1"/>
          <p:nvPr/>
        </p:nvSpPr>
        <p:spPr>
          <a:xfrm>
            <a:off x="8538349" y="5600941"/>
            <a:ext cx="2281161" cy="222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</a:pPr>
            <a:r>
              <a:rPr lang="pl-PL" sz="1800" b="1" err="1">
                <a:solidFill>
                  <a:srgbClr val="4762FF"/>
                </a:solidFill>
                <a:latin typeface="Open Sauce"/>
                <a:ea typeface="Open Sauce"/>
                <a:cs typeface="Open Sauce"/>
                <a:sym typeface="Open Sauce"/>
              </a:rPr>
              <a:t>Figma</a:t>
            </a:r>
            <a:endParaRPr lang="en-US" sz="1800" b="1">
              <a:solidFill>
                <a:srgbClr val="4762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44" name="Obraz 43">
            <a:extLst>
              <a:ext uri="{FF2B5EF4-FFF2-40B4-BE49-F238E27FC236}">
                <a16:creationId xmlns:a16="http://schemas.microsoft.com/office/drawing/2014/main" id="{030987AB-BCEA-8570-129A-FA43CCE7C18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7883" y="5676415"/>
            <a:ext cx="313675" cy="313675"/>
          </a:xfrm>
          <a:prstGeom prst="rect">
            <a:avLst/>
          </a:prstGeom>
        </p:spPr>
      </p:pic>
      <p:sp>
        <p:nvSpPr>
          <p:cNvPr id="49" name="Okrąg: pusty 48">
            <a:extLst>
              <a:ext uri="{FF2B5EF4-FFF2-40B4-BE49-F238E27FC236}">
                <a16:creationId xmlns:a16="http://schemas.microsoft.com/office/drawing/2014/main" id="{C2496BE6-A7AC-66C1-2B42-6878F65C3FCE}"/>
              </a:ext>
            </a:extLst>
          </p:cNvPr>
          <p:cNvSpPr/>
          <p:nvPr/>
        </p:nvSpPr>
        <p:spPr>
          <a:xfrm>
            <a:off x="258743" y="6004814"/>
            <a:ext cx="2043538" cy="2043538"/>
          </a:xfrm>
          <a:prstGeom prst="donut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31DB740E-E304-8E83-9B92-DEF6EAC55663}"/>
              </a:ext>
            </a:extLst>
          </p:cNvPr>
          <p:cNvSpPr/>
          <p:nvPr/>
        </p:nvSpPr>
        <p:spPr>
          <a:xfrm>
            <a:off x="6756389" y="-545488"/>
            <a:ext cx="1054111" cy="1054111"/>
          </a:xfrm>
          <a:prstGeom prst="ellipse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9E3D83F4-05B2-0EAC-78BF-84BED3273189}"/>
              </a:ext>
            </a:extLst>
          </p:cNvPr>
          <p:cNvSpPr/>
          <p:nvPr/>
        </p:nvSpPr>
        <p:spPr>
          <a:xfrm>
            <a:off x="4981448" y="4860737"/>
            <a:ext cx="2444051" cy="2444051"/>
          </a:xfrm>
          <a:prstGeom prst="ellipse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Prostokąt 51">
            <a:extLst>
              <a:ext uri="{FF2B5EF4-FFF2-40B4-BE49-F238E27FC236}">
                <a16:creationId xmlns:a16="http://schemas.microsoft.com/office/drawing/2014/main" id="{47984AE5-6607-6BA6-DFFF-1C8E10D413DA}"/>
              </a:ext>
            </a:extLst>
          </p:cNvPr>
          <p:cNvSpPr/>
          <p:nvPr/>
        </p:nvSpPr>
        <p:spPr>
          <a:xfrm>
            <a:off x="4952700" y="6082763"/>
            <a:ext cx="2472800" cy="122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C950F384-D0F5-D535-000A-8A628B752277}"/>
              </a:ext>
            </a:extLst>
          </p:cNvPr>
          <p:cNvSpPr txBox="1"/>
          <p:nvPr/>
        </p:nvSpPr>
        <p:spPr>
          <a:xfrm>
            <a:off x="5333410" y="5186886"/>
            <a:ext cx="1736210" cy="762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830"/>
              </a:lnSpc>
            </a:pPr>
            <a:r>
              <a:rPr lang="pl-PL" sz="2800" b="1">
                <a:solidFill>
                  <a:schemeClr val="bg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technologie</a:t>
            </a:r>
          </a:p>
        </p:txBody>
      </p:sp>
      <p:sp>
        <p:nvSpPr>
          <p:cNvPr id="3093" name="TextBox 10">
            <a:extLst>
              <a:ext uri="{FF2B5EF4-FFF2-40B4-BE49-F238E27FC236}">
                <a16:creationId xmlns:a16="http://schemas.microsoft.com/office/drawing/2014/main" id="{232C227D-239C-C279-67F0-5E3F4F3E2790}"/>
              </a:ext>
            </a:extLst>
          </p:cNvPr>
          <p:cNvSpPr txBox="1"/>
          <p:nvPr/>
        </p:nvSpPr>
        <p:spPr>
          <a:xfrm>
            <a:off x="795986" y="1279749"/>
            <a:ext cx="776386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830"/>
              </a:lnSpc>
            </a:pPr>
            <a:r>
              <a:rPr lang="pl-PL" sz="6000" b="1">
                <a:solidFill>
                  <a:srgbClr val="476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Architektura i Struktura</a:t>
            </a:r>
          </a:p>
        </p:txBody>
      </p:sp>
      <p:sp>
        <p:nvSpPr>
          <p:cNvPr id="3094" name="TextBox 14">
            <a:extLst>
              <a:ext uri="{FF2B5EF4-FFF2-40B4-BE49-F238E27FC236}">
                <a16:creationId xmlns:a16="http://schemas.microsoft.com/office/drawing/2014/main" id="{7880FF01-435E-2566-1819-C601A607C1BB}"/>
              </a:ext>
            </a:extLst>
          </p:cNvPr>
          <p:cNvSpPr txBox="1"/>
          <p:nvPr/>
        </p:nvSpPr>
        <p:spPr>
          <a:xfrm>
            <a:off x="840482" y="2267289"/>
            <a:ext cx="6873395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</a:pPr>
            <a:r>
              <a:rPr lang="pl-PL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Do stworzenia systemu zostały lub zostaną wykorzystane następujące technologie:</a:t>
            </a:r>
          </a:p>
        </p:txBody>
      </p:sp>
      <p:sp>
        <p:nvSpPr>
          <p:cNvPr id="3117" name="Freeform 11">
            <a:extLst>
              <a:ext uri="{FF2B5EF4-FFF2-40B4-BE49-F238E27FC236}">
                <a16:creationId xmlns:a16="http://schemas.microsoft.com/office/drawing/2014/main" id="{BFB961C8-D03C-4C8A-4033-1841DDDA7C28}"/>
              </a:ext>
            </a:extLst>
          </p:cNvPr>
          <p:cNvSpPr/>
          <p:nvPr/>
        </p:nvSpPr>
        <p:spPr>
          <a:xfrm>
            <a:off x="-4523412" y="-4609406"/>
            <a:ext cx="6353330" cy="6353330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6" y="0"/>
                </a:lnTo>
                <a:lnTo>
                  <a:pt x="9529996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397AF1"/>
            </a:outerShdw>
          </a:effectLst>
        </p:spPr>
        <p:txBody>
          <a:bodyPr/>
          <a:lstStyle/>
          <a:p>
            <a:endParaRPr lang="pl-PL"/>
          </a:p>
        </p:txBody>
      </p:sp>
      <p:cxnSp>
        <p:nvCxnSpPr>
          <p:cNvPr id="3124" name="Łącznik: zakrzywiony 3123">
            <a:extLst>
              <a:ext uri="{FF2B5EF4-FFF2-40B4-BE49-F238E27FC236}">
                <a16:creationId xmlns:a16="http://schemas.microsoft.com/office/drawing/2014/main" id="{E82D71CC-92D3-45AD-870F-CDA5BB1CC9A8}"/>
              </a:ext>
            </a:extLst>
          </p:cNvPr>
          <p:cNvCxnSpPr>
            <a:cxnSpLocks/>
          </p:cNvCxnSpPr>
          <p:nvPr/>
        </p:nvCxnSpPr>
        <p:spPr>
          <a:xfrm rot="10800000">
            <a:off x="4622395" y="5790356"/>
            <a:ext cx="321048" cy="87082"/>
          </a:xfrm>
          <a:prstGeom prst="curvedConnector3">
            <a:avLst/>
          </a:prstGeom>
          <a:ln w="31750">
            <a:solidFill>
              <a:srgbClr val="476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8" name="Łącznik: zakrzywiony 3127">
            <a:extLst>
              <a:ext uri="{FF2B5EF4-FFF2-40B4-BE49-F238E27FC236}">
                <a16:creationId xmlns:a16="http://schemas.microsoft.com/office/drawing/2014/main" id="{F7A17898-C235-F466-F486-AA1444C06ABC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14137" y="4910174"/>
            <a:ext cx="303889" cy="249535"/>
          </a:xfrm>
          <a:prstGeom prst="curvedConnector3">
            <a:avLst/>
          </a:prstGeom>
          <a:ln w="31750">
            <a:solidFill>
              <a:srgbClr val="476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2" name="Łącznik: zakrzywiony 3131">
            <a:extLst>
              <a:ext uri="{FF2B5EF4-FFF2-40B4-BE49-F238E27FC236}">
                <a16:creationId xmlns:a16="http://schemas.microsoft.com/office/drawing/2014/main" id="{EC8C4DF3-D9B5-CD6B-65C7-9FF1DD91B4E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57486" y="4947892"/>
            <a:ext cx="303891" cy="224089"/>
          </a:xfrm>
          <a:prstGeom prst="curvedConnector3">
            <a:avLst/>
          </a:prstGeom>
          <a:ln w="31750">
            <a:solidFill>
              <a:srgbClr val="476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9" name="Łącznik: zakrzywiony 3138">
            <a:extLst>
              <a:ext uri="{FF2B5EF4-FFF2-40B4-BE49-F238E27FC236}">
                <a16:creationId xmlns:a16="http://schemas.microsoft.com/office/drawing/2014/main" id="{FAA3D3F2-65A9-CCD1-08C4-7E0ED41C7163}"/>
              </a:ext>
            </a:extLst>
          </p:cNvPr>
          <p:cNvCxnSpPr>
            <a:cxnSpLocks/>
          </p:cNvCxnSpPr>
          <p:nvPr/>
        </p:nvCxnSpPr>
        <p:spPr>
          <a:xfrm rot="10800000" flipH="1">
            <a:off x="7446597" y="5779676"/>
            <a:ext cx="321048" cy="87082"/>
          </a:xfrm>
          <a:prstGeom prst="curvedConnector3">
            <a:avLst/>
          </a:prstGeom>
          <a:ln w="31750">
            <a:solidFill>
              <a:srgbClr val="476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0" name="Łącznik: zakrzywiony 3139">
            <a:extLst>
              <a:ext uri="{FF2B5EF4-FFF2-40B4-BE49-F238E27FC236}">
                <a16:creationId xmlns:a16="http://schemas.microsoft.com/office/drawing/2014/main" id="{541D0BAF-A2C6-E269-E3F0-7DE226147E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67088" y="4628083"/>
            <a:ext cx="347304" cy="834"/>
          </a:xfrm>
          <a:prstGeom prst="curvedConnector3">
            <a:avLst/>
          </a:prstGeom>
          <a:ln w="31750">
            <a:solidFill>
              <a:srgbClr val="4762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38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69BF7-136A-F1B9-BDB3-7E4F45BB5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4">
            <a:extLst>
              <a:ext uri="{FF2B5EF4-FFF2-40B4-BE49-F238E27FC236}">
                <a16:creationId xmlns:a16="http://schemas.microsoft.com/office/drawing/2014/main" id="{8E171843-8091-F4E1-4FDA-19EA34E13657}"/>
              </a:ext>
            </a:extLst>
          </p:cNvPr>
          <p:cNvSpPr/>
          <p:nvPr/>
        </p:nvSpPr>
        <p:spPr>
          <a:xfrm rot="2599173">
            <a:off x="10099448" y="453289"/>
            <a:ext cx="366216" cy="337605"/>
          </a:xfrm>
          <a:custGeom>
            <a:avLst/>
            <a:gdLst/>
            <a:ahLst/>
            <a:cxnLst/>
            <a:rect l="l" t="t" r="r" b="b"/>
            <a:pathLst>
              <a:path w="635068" h="585453">
                <a:moveTo>
                  <a:pt x="0" y="0"/>
                </a:moveTo>
                <a:lnTo>
                  <a:pt x="635068" y="0"/>
                </a:lnTo>
                <a:lnTo>
                  <a:pt x="635068" y="585453"/>
                </a:lnTo>
                <a:lnTo>
                  <a:pt x="0" y="585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F1349029-27A5-D101-695E-2EECDAE627EF}"/>
              </a:ext>
            </a:extLst>
          </p:cNvPr>
          <p:cNvSpPr/>
          <p:nvPr/>
        </p:nvSpPr>
        <p:spPr>
          <a:xfrm>
            <a:off x="-639192" y="4226620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2BB13C06-4507-6884-3942-796F4550214E}"/>
              </a:ext>
            </a:extLst>
          </p:cNvPr>
          <p:cNvSpPr/>
          <p:nvPr/>
        </p:nvSpPr>
        <p:spPr>
          <a:xfrm rot="10800000">
            <a:off x="11681710" y="1266091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B6AFE3A-8ED8-9912-C4EA-0BC4EB3510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987" y="349578"/>
            <a:ext cx="1674934" cy="637204"/>
          </a:xfrm>
          <a:prstGeom prst="rect">
            <a:avLst/>
          </a:prstGeom>
        </p:spPr>
      </p:pic>
      <p:grpSp>
        <p:nvGrpSpPr>
          <p:cNvPr id="14" name="Group 36">
            <a:extLst>
              <a:ext uri="{FF2B5EF4-FFF2-40B4-BE49-F238E27FC236}">
                <a16:creationId xmlns:a16="http://schemas.microsoft.com/office/drawing/2014/main" id="{1479F111-1C25-96AF-4955-954E253BC55B}"/>
              </a:ext>
            </a:extLst>
          </p:cNvPr>
          <p:cNvGrpSpPr/>
          <p:nvPr/>
        </p:nvGrpSpPr>
        <p:grpSpPr>
          <a:xfrm rot="5400000">
            <a:off x="6080992" y="397187"/>
            <a:ext cx="509951" cy="12772407"/>
            <a:chOff x="0" y="-38100"/>
            <a:chExt cx="4731803" cy="3420927"/>
          </a:xfrm>
          <a:solidFill>
            <a:srgbClr val="4762FF"/>
          </a:solidFill>
        </p:grpSpPr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AA7666B6-3068-648C-EF46-A3F7007749A9}"/>
                </a:ext>
              </a:extLst>
            </p:cNvPr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l-PL"/>
            </a:p>
          </p:txBody>
        </p:sp>
        <p:sp>
          <p:nvSpPr>
            <p:cNvPr id="25" name="TextBox 38">
              <a:extLst>
                <a:ext uri="{FF2B5EF4-FFF2-40B4-BE49-F238E27FC236}">
                  <a16:creationId xmlns:a16="http://schemas.microsoft.com/office/drawing/2014/main" id="{7456D137-274E-D6C2-CF5B-5E610A4EFAEE}"/>
                </a:ext>
              </a:extLst>
            </p:cNvPr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49" name="Okrąg: pusty 48">
            <a:extLst>
              <a:ext uri="{FF2B5EF4-FFF2-40B4-BE49-F238E27FC236}">
                <a16:creationId xmlns:a16="http://schemas.microsoft.com/office/drawing/2014/main" id="{234F413B-D493-8AFA-E057-0528D0345F0B}"/>
              </a:ext>
            </a:extLst>
          </p:cNvPr>
          <p:cNvSpPr/>
          <p:nvPr/>
        </p:nvSpPr>
        <p:spPr>
          <a:xfrm>
            <a:off x="10674531" y="-1025789"/>
            <a:ext cx="2331474" cy="2331474"/>
          </a:xfrm>
          <a:prstGeom prst="donut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4B60D526-AE69-156C-AC26-0D66C2CB38E5}"/>
              </a:ext>
            </a:extLst>
          </p:cNvPr>
          <p:cNvSpPr/>
          <p:nvPr/>
        </p:nvSpPr>
        <p:spPr>
          <a:xfrm>
            <a:off x="-721395" y="3324054"/>
            <a:ext cx="1054111" cy="1054111"/>
          </a:xfrm>
          <a:prstGeom prst="ellipse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93" name="TextBox 10">
            <a:extLst>
              <a:ext uri="{FF2B5EF4-FFF2-40B4-BE49-F238E27FC236}">
                <a16:creationId xmlns:a16="http://schemas.microsoft.com/office/drawing/2014/main" id="{063FB870-1154-A47C-4703-1F15F7D1F5A2}"/>
              </a:ext>
            </a:extLst>
          </p:cNvPr>
          <p:cNvSpPr txBox="1"/>
          <p:nvPr/>
        </p:nvSpPr>
        <p:spPr>
          <a:xfrm>
            <a:off x="795986" y="1279749"/>
            <a:ext cx="776386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830"/>
              </a:lnSpc>
            </a:pPr>
            <a:r>
              <a:rPr lang="pl-PL" sz="6000" b="1">
                <a:solidFill>
                  <a:srgbClr val="476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Architektura i Struktura</a:t>
            </a:r>
          </a:p>
        </p:txBody>
      </p:sp>
      <p:sp>
        <p:nvSpPr>
          <p:cNvPr id="3094" name="TextBox 14">
            <a:extLst>
              <a:ext uri="{FF2B5EF4-FFF2-40B4-BE49-F238E27FC236}">
                <a16:creationId xmlns:a16="http://schemas.microsoft.com/office/drawing/2014/main" id="{CAB200BA-E5FA-7563-3F33-2F9C5E502C80}"/>
              </a:ext>
            </a:extLst>
          </p:cNvPr>
          <p:cNvSpPr txBox="1"/>
          <p:nvPr/>
        </p:nvSpPr>
        <p:spPr>
          <a:xfrm>
            <a:off x="840482" y="2267289"/>
            <a:ext cx="6873395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</a:pPr>
            <a:r>
              <a:rPr lang="pl-PL" sz="16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Wizualizacja modelu relacyjnej bazy danych w programie MySQL </a:t>
            </a:r>
            <a:r>
              <a:rPr lang="pl-PL" sz="1600" err="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WorkBench</a:t>
            </a:r>
            <a:endParaRPr lang="pl-PL" sz="16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117" name="Freeform 11">
            <a:extLst>
              <a:ext uri="{FF2B5EF4-FFF2-40B4-BE49-F238E27FC236}">
                <a16:creationId xmlns:a16="http://schemas.microsoft.com/office/drawing/2014/main" id="{125FAC22-C14A-E37B-4ED7-E0F6BE442D4E}"/>
              </a:ext>
            </a:extLst>
          </p:cNvPr>
          <p:cNvSpPr/>
          <p:nvPr/>
        </p:nvSpPr>
        <p:spPr>
          <a:xfrm>
            <a:off x="-4334726" y="-4280912"/>
            <a:ext cx="6353330" cy="6353330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6" y="0"/>
                </a:lnTo>
                <a:lnTo>
                  <a:pt x="9529996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397AF1"/>
            </a:outerShdw>
          </a:effectLst>
        </p:spPr>
        <p:txBody>
          <a:bodyPr/>
          <a:lstStyle/>
          <a:p>
            <a:endParaRPr lang="pl-PL"/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E1EED025-C40E-0BF8-24FB-13E41FD244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06" y="2541525"/>
            <a:ext cx="6531871" cy="3922447"/>
          </a:xfrm>
          <a:prstGeom prst="rect">
            <a:avLst/>
          </a:prstGeom>
        </p:spPr>
      </p:pic>
      <p:pic>
        <p:nvPicPr>
          <p:cNvPr id="8" name="Grafika 7">
            <a:extLst>
              <a:ext uri="{FF2B5EF4-FFF2-40B4-BE49-F238E27FC236}">
                <a16:creationId xmlns:a16="http://schemas.microsoft.com/office/drawing/2014/main" id="{CFA0D3F0-089E-5F78-6D80-2D6283C0FB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6203" y="2954413"/>
            <a:ext cx="5731391" cy="344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5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1F996-0A02-02F8-B3D1-5695441E2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4">
            <a:extLst>
              <a:ext uri="{FF2B5EF4-FFF2-40B4-BE49-F238E27FC236}">
                <a16:creationId xmlns:a16="http://schemas.microsoft.com/office/drawing/2014/main" id="{38E084BD-BBFA-32DF-6E25-22D425D26F0F}"/>
              </a:ext>
            </a:extLst>
          </p:cNvPr>
          <p:cNvSpPr/>
          <p:nvPr/>
        </p:nvSpPr>
        <p:spPr>
          <a:xfrm rot="2599173">
            <a:off x="2660494" y="6271481"/>
            <a:ext cx="366216" cy="337605"/>
          </a:xfrm>
          <a:custGeom>
            <a:avLst/>
            <a:gdLst/>
            <a:ahLst/>
            <a:cxnLst/>
            <a:rect l="l" t="t" r="r" b="b"/>
            <a:pathLst>
              <a:path w="635068" h="585453">
                <a:moveTo>
                  <a:pt x="0" y="0"/>
                </a:moveTo>
                <a:lnTo>
                  <a:pt x="635068" y="0"/>
                </a:lnTo>
                <a:lnTo>
                  <a:pt x="635068" y="585453"/>
                </a:lnTo>
                <a:lnTo>
                  <a:pt x="0" y="585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A79D6661-1823-BAA8-8231-DB9601BABD37}"/>
              </a:ext>
            </a:extLst>
          </p:cNvPr>
          <p:cNvSpPr/>
          <p:nvPr/>
        </p:nvSpPr>
        <p:spPr>
          <a:xfrm>
            <a:off x="-639191" y="5046367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40F8BF4C-6079-6491-A72A-4E80EE8E37D2}"/>
              </a:ext>
            </a:extLst>
          </p:cNvPr>
          <p:cNvSpPr/>
          <p:nvPr/>
        </p:nvSpPr>
        <p:spPr>
          <a:xfrm rot="10800000">
            <a:off x="10988092" y="142438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1FB1141-9244-91C1-FEB4-6D62845B4A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987" y="349578"/>
            <a:ext cx="1674934" cy="637204"/>
          </a:xfrm>
          <a:prstGeom prst="rect">
            <a:avLst/>
          </a:prstGeom>
        </p:spPr>
      </p:pic>
      <p:grpSp>
        <p:nvGrpSpPr>
          <p:cNvPr id="14" name="Group 36">
            <a:extLst>
              <a:ext uri="{FF2B5EF4-FFF2-40B4-BE49-F238E27FC236}">
                <a16:creationId xmlns:a16="http://schemas.microsoft.com/office/drawing/2014/main" id="{C34055B6-7AFA-1085-D7BB-4A253D8E07AE}"/>
              </a:ext>
            </a:extLst>
          </p:cNvPr>
          <p:cNvGrpSpPr/>
          <p:nvPr/>
        </p:nvGrpSpPr>
        <p:grpSpPr>
          <a:xfrm>
            <a:off x="11855350" y="-198124"/>
            <a:ext cx="509951" cy="7254248"/>
            <a:chOff x="0" y="-38100"/>
            <a:chExt cx="4731803" cy="3420927"/>
          </a:xfrm>
          <a:solidFill>
            <a:srgbClr val="4762FF"/>
          </a:solidFill>
        </p:grpSpPr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1BEB7607-8396-6803-167F-BBEA127E3ABA}"/>
                </a:ext>
              </a:extLst>
            </p:cNvPr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l-PL"/>
            </a:p>
          </p:txBody>
        </p:sp>
        <p:sp>
          <p:nvSpPr>
            <p:cNvPr id="25" name="TextBox 38">
              <a:extLst>
                <a:ext uri="{FF2B5EF4-FFF2-40B4-BE49-F238E27FC236}">
                  <a16:creationId xmlns:a16="http://schemas.microsoft.com/office/drawing/2014/main" id="{A4C404B2-4A2C-3FA1-A038-5C28599390F7}"/>
                </a:ext>
              </a:extLst>
            </p:cNvPr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49" name="Okrąg: pusty 48">
            <a:extLst>
              <a:ext uri="{FF2B5EF4-FFF2-40B4-BE49-F238E27FC236}">
                <a16:creationId xmlns:a16="http://schemas.microsoft.com/office/drawing/2014/main" id="{013009A2-DE96-19A8-4956-EACE59472544}"/>
              </a:ext>
            </a:extLst>
          </p:cNvPr>
          <p:cNvSpPr/>
          <p:nvPr/>
        </p:nvSpPr>
        <p:spPr>
          <a:xfrm>
            <a:off x="263100" y="5692746"/>
            <a:ext cx="2331474" cy="2331474"/>
          </a:xfrm>
          <a:prstGeom prst="donut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8B5DE0D0-FE52-5C27-E0AE-A534F8CF1BD0}"/>
              </a:ext>
            </a:extLst>
          </p:cNvPr>
          <p:cNvSpPr/>
          <p:nvPr/>
        </p:nvSpPr>
        <p:spPr>
          <a:xfrm>
            <a:off x="9411768" y="-393556"/>
            <a:ext cx="1054111" cy="1054111"/>
          </a:xfrm>
          <a:prstGeom prst="ellipse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93" name="TextBox 10">
            <a:extLst>
              <a:ext uri="{FF2B5EF4-FFF2-40B4-BE49-F238E27FC236}">
                <a16:creationId xmlns:a16="http://schemas.microsoft.com/office/drawing/2014/main" id="{DD65977D-7B3F-AFBB-5C0D-8C614F8EA3AE}"/>
              </a:ext>
            </a:extLst>
          </p:cNvPr>
          <p:cNvSpPr txBox="1"/>
          <p:nvPr/>
        </p:nvSpPr>
        <p:spPr>
          <a:xfrm>
            <a:off x="795987" y="1279749"/>
            <a:ext cx="3993728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830"/>
              </a:lnSpc>
            </a:pPr>
            <a:r>
              <a:rPr lang="pl-PL" sz="6000" b="1" dirty="0">
                <a:solidFill>
                  <a:srgbClr val="476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Architektura  i Struktura</a:t>
            </a:r>
          </a:p>
        </p:txBody>
      </p:sp>
      <p:sp>
        <p:nvSpPr>
          <p:cNvPr id="3094" name="TextBox 14">
            <a:extLst>
              <a:ext uri="{FF2B5EF4-FFF2-40B4-BE49-F238E27FC236}">
                <a16:creationId xmlns:a16="http://schemas.microsoft.com/office/drawing/2014/main" id="{53B12B7C-3653-9B8F-2101-C5E800F7EF9F}"/>
              </a:ext>
            </a:extLst>
          </p:cNvPr>
          <p:cNvSpPr txBox="1"/>
          <p:nvPr/>
        </p:nvSpPr>
        <p:spPr>
          <a:xfrm>
            <a:off x="795987" y="3129704"/>
            <a:ext cx="387433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</a:pPr>
            <a:r>
              <a:rPr lang="pl-PL" sz="16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 architekturze systemu uwzględniliśmy najważniejsze obszary:</a:t>
            </a:r>
          </a:p>
        </p:txBody>
      </p:sp>
      <p:sp>
        <p:nvSpPr>
          <p:cNvPr id="3117" name="Freeform 11">
            <a:extLst>
              <a:ext uri="{FF2B5EF4-FFF2-40B4-BE49-F238E27FC236}">
                <a16:creationId xmlns:a16="http://schemas.microsoft.com/office/drawing/2014/main" id="{BCF50F79-7207-F7A1-578B-390A08A39C66}"/>
              </a:ext>
            </a:extLst>
          </p:cNvPr>
          <p:cNvSpPr/>
          <p:nvPr/>
        </p:nvSpPr>
        <p:spPr>
          <a:xfrm>
            <a:off x="-4523412" y="-4609406"/>
            <a:ext cx="6353330" cy="6353330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6" y="0"/>
                </a:lnTo>
                <a:lnTo>
                  <a:pt x="9529996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397AF1"/>
            </a:outerShdw>
          </a:effectLst>
        </p:spPr>
        <p:txBody>
          <a:bodyPr/>
          <a:lstStyle/>
          <a:p>
            <a:endParaRPr lang="pl-PL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32733518-67EC-CD98-03EF-BA87BEA88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55123" y="120707"/>
            <a:ext cx="8072609" cy="6319576"/>
          </a:xfrm>
          <a:prstGeom prst="rect">
            <a:avLst/>
          </a:prstGeom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DBFB1FD6-655C-3699-D84A-73AC2D20AFBF}"/>
              </a:ext>
            </a:extLst>
          </p:cNvPr>
          <p:cNvSpPr txBox="1"/>
          <p:nvPr/>
        </p:nvSpPr>
        <p:spPr>
          <a:xfrm>
            <a:off x="795986" y="3655712"/>
            <a:ext cx="3735755" cy="1345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pl-PL" sz="1500" b="1" dirty="0">
                <a:solidFill>
                  <a:srgbClr val="4762FF"/>
                </a:solidFill>
                <a:latin typeface="Open Sauce"/>
                <a:ea typeface="Open Sauce"/>
                <a:cs typeface="Open Sauce"/>
                <a:sym typeface="Open Sauce"/>
              </a:rPr>
              <a:t>・Planowanie transportu</a:t>
            </a:r>
          </a:p>
          <a:p>
            <a:pPr algn="l">
              <a:lnSpc>
                <a:spcPct val="150000"/>
              </a:lnSpc>
            </a:pPr>
            <a:r>
              <a:rPr lang="pl-PL" sz="1500" b="1" dirty="0">
                <a:solidFill>
                  <a:srgbClr val="4762FF"/>
                </a:solidFill>
                <a:latin typeface="Open Sauce"/>
                <a:ea typeface="Open Sauce"/>
                <a:cs typeface="Open Sauce"/>
                <a:sym typeface="Open Sauce"/>
              </a:rPr>
              <a:t>・Realizacja transportu</a:t>
            </a:r>
          </a:p>
          <a:p>
            <a:pPr algn="l">
              <a:lnSpc>
                <a:spcPct val="150000"/>
              </a:lnSpc>
            </a:pPr>
            <a:r>
              <a:rPr lang="pl-PL" sz="1500" b="1" dirty="0">
                <a:solidFill>
                  <a:srgbClr val="4762FF"/>
                </a:solidFill>
                <a:latin typeface="Open Sauce"/>
                <a:ea typeface="Open Sauce"/>
                <a:cs typeface="Open Sauce"/>
                <a:sym typeface="Open Sauce"/>
              </a:rPr>
              <a:t>・Kontrola stanu technicznego pojazdów</a:t>
            </a:r>
          </a:p>
          <a:p>
            <a:pPr algn="l">
              <a:lnSpc>
                <a:spcPct val="150000"/>
              </a:lnSpc>
            </a:pPr>
            <a:r>
              <a:rPr lang="pl-PL" sz="1500" b="1" dirty="0">
                <a:solidFill>
                  <a:srgbClr val="4762FF"/>
                </a:solidFill>
                <a:latin typeface="Open Sauce"/>
                <a:ea typeface="Open Sauce"/>
                <a:cs typeface="Open Sauce"/>
                <a:sym typeface="Open Sauce"/>
              </a:rPr>
              <a:t>・Obsługa płatności</a:t>
            </a: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6576519C-630C-7AC9-99BC-EA16B62087EA}"/>
              </a:ext>
            </a:extLst>
          </p:cNvPr>
          <p:cNvSpPr txBox="1"/>
          <p:nvPr/>
        </p:nvSpPr>
        <p:spPr>
          <a:xfrm>
            <a:off x="3723727" y="6525995"/>
            <a:ext cx="8007970" cy="207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680"/>
              </a:lnSpc>
            </a:pPr>
            <a:r>
              <a:rPr lang="pl-PL" sz="13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Diagram klas konceptualnych przedstawiający cały proces funkcjonowania firmy</a:t>
            </a:r>
          </a:p>
        </p:txBody>
      </p:sp>
    </p:spTree>
    <p:extLst>
      <p:ext uri="{BB962C8B-B14F-4D97-AF65-F5344CB8AC3E}">
        <p14:creationId xmlns:p14="http://schemas.microsoft.com/office/powerpoint/2010/main" val="2822572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1A3F0-EFEF-7EEA-8E93-31647F0B4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4A92B7E1-62A6-773E-08F4-9F5CB5EC27D5}"/>
              </a:ext>
            </a:extLst>
          </p:cNvPr>
          <p:cNvGrpSpPr/>
          <p:nvPr/>
        </p:nvGrpSpPr>
        <p:grpSpPr>
          <a:xfrm>
            <a:off x="1406160" y="4609644"/>
            <a:ext cx="2270423" cy="605553"/>
            <a:chOff x="0" y="0"/>
            <a:chExt cx="979405" cy="26122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7E44064-F75E-348C-CC1A-4BCAB73629EA}"/>
                </a:ext>
              </a:extLst>
            </p:cNvPr>
            <p:cNvSpPr/>
            <p:nvPr/>
          </p:nvSpPr>
          <p:spPr>
            <a:xfrm>
              <a:off x="0" y="0"/>
              <a:ext cx="979405" cy="261221"/>
            </a:xfrm>
            <a:custGeom>
              <a:avLst/>
              <a:gdLst/>
              <a:ahLst/>
              <a:cxnLst/>
              <a:rect l="l" t="t" r="r" b="b"/>
              <a:pathLst>
                <a:path w="979405" h="261221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9B7E479-CA72-900B-240E-55C0278849FC}"/>
                </a:ext>
              </a:extLst>
            </p:cNvPr>
            <p:cNvSpPr txBox="1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AF19913-B410-6CF0-57D7-CF5AB52259B1}"/>
              </a:ext>
            </a:extLst>
          </p:cNvPr>
          <p:cNvGrpSpPr/>
          <p:nvPr/>
        </p:nvGrpSpPr>
        <p:grpSpPr>
          <a:xfrm>
            <a:off x="1406160" y="3743323"/>
            <a:ext cx="2270423" cy="605553"/>
            <a:chOff x="0" y="0"/>
            <a:chExt cx="979405" cy="26122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74AF106-861F-08E3-7763-59AF2F910EEF}"/>
                </a:ext>
              </a:extLst>
            </p:cNvPr>
            <p:cNvSpPr/>
            <p:nvPr/>
          </p:nvSpPr>
          <p:spPr>
            <a:xfrm>
              <a:off x="0" y="0"/>
              <a:ext cx="979405" cy="261221"/>
            </a:xfrm>
            <a:custGeom>
              <a:avLst/>
              <a:gdLst/>
              <a:ahLst/>
              <a:cxnLst/>
              <a:rect l="l" t="t" r="r" b="b"/>
              <a:pathLst>
                <a:path w="979405" h="261221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6A3258B7-604C-0B17-5CC1-8D46C0211416}"/>
                </a:ext>
              </a:extLst>
            </p:cNvPr>
            <p:cNvSpPr txBox="1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34" name="Freeform 34">
            <a:extLst>
              <a:ext uri="{FF2B5EF4-FFF2-40B4-BE49-F238E27FC236}">
                <a16:creationId xmlns:a16="http://schemas.microsoft.com/office/drawing/2014/main" id="{E72B6651-ED2B-400B-AC94-5C41D2B83C68}"/>
              </a:ext>
            </a:extLst>
          </p:cNvPr>
          <p:cNvSpPr/>
          <p:nvPr/>
        </p:nvSpPr>
        <p:spPr>
          <a:xfrm>
            <a:off x="11250538" y="986782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4FFEBEC4-4BA2-13CC-1D49-0C373F237F82}"/>
              </a:ext>
            </a:extLst>
          </p:cNvPr>
          <p:cNvSpPr/>
          <p:nvPr/>
        </p:nvSpPr>
        <p:spPr>
          <a:xfrm>
            <a:off x="41148" y="5872521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6" name="Group 36">
            <a:extLst>
              <a:ext uri="{FF2B5EF4-FFF2-40B4-BE49-F238E27FC236}">
                <a16:creationId xmlns:a16="http://schemas.microsoft.com/office/drawing/2014/main" id="{3226AC6F-14C2-9228-2994-EC4AD0B53410}"/>
              </a:ext>
            </a:extLst>
          </p:cNvPr>
          <p:cNvGrpSpPr/>
          <p:nvPr/>
        </p:nvGrpSpPr>
        <p:grpSpPr>
          <a:xfrm>
            <a:off x="-155185" y="-267661"/>
            <a:ext cx="626362" cy="7254248"/>
            <a:chOff x="0" y="-38100"/>
            <a:chExt cx="4731803" cy="3420927"/>
          </a:xfrm>
          <a:solidFill>
            <a:srgbClr val="4762FF"/>
          </a:solidFill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88B8332-B9F5-B8FC-F945-349BF2C8B6D1}"/>
                </a:ext>
              </a:extLst>
            </p:cNvPr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l-PL"/>
            </a:p>
          </p:txBody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4AF60868-43EE-35B8-F0F7-7F137F4B3E20}"/>
                </a:ext>
              </a:extLst>
            </p:cNvPr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39" name="Freeform 39">
            <a:extLst>
              <a:ext uri="{FF2B5EF4-FFF2-40B4-BE49-F238E27FC236}">
                <a16:creationId xmlns:a16="http://schemas.microsoft.com/office/drawing/2014/main" id="{B103BD12-FC16-8781-8802-32E7B21DBD71}"/>
              </a:ext>
            </a:extLst>
          </p:cNvPr>
          <p:cNvSpPr/>
          <p:nvPr/>
        </p:nvSpPr>
        <p:spPr>
          <a:xfrm rot="2599173">
            <a:off x="6865473" y="2984782"/>
            <a:ext cx="649021" cy="598317"/>
          </a:xfrm>
          <a:custGeom>
            <a:avLst/>
            <a:gdLst/>
            <a:ahLst/>
            <a:cxnLst/>
            <a:rect l="l" t="t" r="r" b="b"/>
            <a:pathLst>
              <a:path w="973532" h="897475">
                <a:moveTo>
                  <a:pt x="0" y="0"/>
                </a:moveTo>
                <a:lnTo>
                  <a:pt x="973532" y="0"/>
                </a:lnTo>
                <a:lnTo>
                  <a:pt x="973532" y="897475"/>
                </a:lnTo>
                <a:lnTo>
                  <a:pt x="0" y="897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B49631DF-9E4B-8535-D8A0-E0120FC8128A}"/>
              </a:ext>
            </a:extLst>
          </p:cNvPr>
          <p:cNvSpPr/>
          <p:nvPr/>
        </p:nvSpPr>
        <p:spPr>
          <a:xfrm rot="2599173">
            <a:off x="11576643" y="4856457"/>
            <a:ext cx="255045" cy="235119"/>
          </a:xfrm>
          <a:custGeom>
            <a:avLst/>
            <a:gdLst/>
            <a:ahLst/>
            <a:cxnLst/>
            <a:rect l="l" t="t" r="r" b="b"/>
            <a:pathLst>
              <a:path w="382567" h="352679">
                <a:moveTo>
                  <a:pt x="0" y="0"/>
                </a:moveTo>
                <a:lnTo>
                  <a:pt x="382566" y="0"/>
                </a:lnTo>
                <a:lnTo>
                  <a:pt x="382566" y="352678"/>
                </a:lnTo>
                <a:lnTo>
                  <a:pt x="0" y="352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75CDEFF6-448E-731E-63CD-F8BD76A7897B}"/>
              </a:ext>
            </a:extLst>
          </p:cNvPr>
          <p:cNvSpPr txBox="1"/>
          <p:nvPr/>
        </p:nvSpPr>
        <p:spPr>
          <a:xfrm>
            <a:off x="793271" y="1546240"/>
            <a:ext cx="3590044" cy="1304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0692"/>
              </a:lnSpc>
            </a:pPr>
            <a:r>
              <a:rPr lang="pl-PL" sz="7200" b="1">
                <a:solidFill>
                  <a:srgbClr val="476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Interfejsy</a:t>
            </a:r>
            <a:endParaRPr lang="en-US" sz="7200" b="1">
              <a:solidFill>
                <a:srgbClr val="4762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1123622C-099D-F073-EBA9-40D72FF0540A}"/>
              </a:ext>
            </a:extLst>
          </p:cNvPr>
          <p:cNvSpPr txBox="1"/>
          <p:nvPr/>
        </p:nvSpPr>
        <p:spPr>
          <a:xfrm>
            <a:off x="1532971" y="4693660"/>
            <a:ext cx="2528903" cy="349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06"/>
              </a:lnSpc>
            </a:pPr>
            <a:r>
              <a:rPr lang="pl-PL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Aplikacja desktopowa</a:t>
            </a:r>
            <a:endParaRPr lang="en-US" sz="18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C24B6AC9-A36C-874C-C3AF-C74A5BD4815D}"/>
              </a:ext>
            </a:extLst>
          </p:cNvPr>
          <p:cNvSpPr txBox="1"/>
          <p:nvPr/>
        </p:nvSpPr>
        <p:spPr>
          <a:xfrm>
            <a:off x="1630059" y="3832019"/>
            <a:ext cx="1919303" cy="33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06"/>
              </a:lnSpc>
            </a:pPr>
            <a:r>
              <a:rPr lang="pl-PL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Strona internetowa</a:t>
            </a:r>
            <a:endParaRPr lang="en-US" sz="18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53" name="Obraz 52">
            <a:extLst>
              <a:ext uri="{FF2B5EF4-FFF2-40B4-BE49-F238E27FC236}">
                <a16:creationId xmlns:a16="http://schemas.microsoft.com/office/drawing/2014/main" id="{470C916D-9E1F-9E66-4E4F-A6D956FC0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987" y="349578"/>
            <a:ext cx="1674934" cy="637204"/>
          </a:xfrm>
          <a:prstGeom prst="rect">
            <a:avLst/>
          </a:prstGeom>
        </p:spPr>
      </p:pic>
      <p:sp>
        <p:nvSpPr>
          <p:cNvPr id="18" name="Okrąg: pusty 17">
            <a:extLst>
              <a:ext uri="{FF2B5EF4-FFF2-40B4-BE49-F238E27FC236}">
                <a16:creationId xmlns:a16="http://schemas.microsoft.com/office/drawing/2014/main" id="{82EE097E-065E-7BFE-D771-CB7D21D2A6D5}"/>
              </a:ext>
            </a:extLst>
          </p:cNvPr>
          <p:cNvSpPr/>
          <p:nvPr/>
        </p:nvSpPr>
        <p:spPr>
          <a:xfrm>
            <a:off x="5094403" y="668180"/>
            <a:ext cx="2331474" cy="2331474"/>
          </a:xfrm>
          <a:prstGeom prst="donut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6D7902BF-003E-4B94-6F7E-BF10889F19E2}"/>
              </a:ext>
            </a:extLst>
          </p:cNvPr>
          <p:cNvSpPr/>
          <p:nvPr/>
        </p:nvSpPr>
        <p:spPr>
          <a:xfrm>
            <a:off x="10785840" y="5215197"/>
            <a:ext cx="1141763" cy="1141763"/>
          </a:xfrm>
          <a:prstGeom prst="ellipse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06F3B313-22F9-7BBE-9E1F-5C832228ED20}"/>
              </a:ext>
            </a:extLst>
          </p:cNvPr>
          <p:cNvSpPr txBox="1"/>
          <p:nvPr/>
        </p:nvSpPr>
        <p:spPr>
          <a:xfrm>
            <a:off x="806230" y="2912812"/>
            <a:ext cx="345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Strona główna</a:t>
            </a:r>
          </a:p>
        </p:txBody>
      </p:sp>
      <p:pic>
        <p:nvPicPr>
          <p:cNvPr id="17" name="Obraz 16" descr="Obraz zawierający Grafika, krąg, projekt graficzny, Czcionk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11F4DB19-5998-0D1C-0B71-7B3FD0DC4B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73" y="3490429"/>
            <a:ext cx="871002" cy="871002"/>
          </a:xfrm>
          <a:prstGeom prst="rect">
            <a:avLst/>
          </a:prstGeom>
        </p:spPr>
      </p:pic>
      <p:sp>
        <p:nvSpPr>
          <p:cNvPr id="23" name="Freeform 11">
            <a:extLst>
              <a:ext uri="{FF2B5EF4-FFF2-40B4-BE49-F238E27FC236}">
                <a16:creationId xmlns:a16="http://schemas.microsoft.com/office/drawing/2014/main" id="{DCFFD920-DA88-AB61-D0A6-D8028FDBDFD0}"/>
              </a:ext>
            </a:extLst>
          </p:cNvPr>
          <p:cNvSpPr/>
          <p:nvPr/>
        </p:nvSpPr>
        <p:spPr>
          <a:xfrm>
            <a:off x="8707796" y="-4486919"/>
            <a:ext cx="6353330" cy="6353330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6" y="0"/>
                </a:lnTo>
                <a:lnTo>
                  <a:pt x="9529996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397AF1"/>
            </a:outerShdw>
          </a:effectLst>
        </p:spPr>
        <p:txBody>
          <a:bodyPr/>
          <a:lstStyle/>
          <a:p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389FB5E-8BB6-B42D-CED8-09F3C6F45B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2967" y="935599"/>
            <a:ext cx="3864377" cy="5404675"/>
          </a:xfrm>
          <a:prstGeom prst="rect">
            <a:avLst/>
          </a:prstGeom>
          <a:ln w="76200" cap="rnd">
            <a:solidFill>
              <a:srgbClr val="397AF1">
                <a:alpha val="58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301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0E37F-8C52-4A74-19FD-65AB47986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56536272-DB24-2009-4A31-3D80F0F5864E}"/>
              </a:ext>
            </a:extLst>
          </p:cNvPr>
          <p:cNvGrpSpPr/>
          <p:nvPr/>
        </p:nvGrpSpPr>
        <p:grpSpPr>
          <a:xfrm>
            <a:off x="1406160" y="4609644"/>
            <a:ext cx="2270423" cy="605553"/>
            <a:chOff x="0" y="0"/>
            <a:chExt cx="979405" cy="26122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C45B07E-A18B-E934-96BD-770486DD1391}"/>
                </a:ext>
              </a:extLst>
            </p:cNvPr>
            <p:cNvSpPr/>
            <p:nvPr/>
          </p:nvSpPr>
          <p:spPr>
            <a:xfrm>
              <a:off x="0" y="0"/>
              <a:ext cx="979405" cy="261221"/>
            </a:xfrm>
            <a:custGeom>
              <a:avLst/>
              <a:gdLst/>
              <a:ahLst/>
              <a:cxnLst/>
              <a:rect l="l" t="t" r="r" b="b"/>
              <a:pathLst>
                <a:path w="979405" h="261221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55C67FB-B367-8C9C-F819-21690F039B3B}"/>
                </a:ext>
              </a:extLst>
            </p:cNvPr>
            <p:cNvSpPr txBox="1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85136852-16E3-93F4-A6CB-D545FC24B746}"/>
              </a:ext>
            </a:extLst>
          </p:cNvPr>
          <p:cNvGrpSpPr/>
          <p:nvPr/>
        </p:nvGrpSpPr>
        <p:grpSpPr>
          <a:xfrm>
            <a:off x="1406160" y="3743323"/>
            <a:ext cx="2270423" cy="605553"/>
            <a:chOff x="0" y="0"/>
            <a:chExt cx="979405" cy="26122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5CEF7C5-D2F5-45E2-9EF3-EC2DC9FB11E4}"/>
                </a:ext>
              </a:extLst>
            </p:cNvPr>
            <p:cNvSpPr/>
            <p:nvPr/>
          </p:nvSpPr>
          <p:spPr>
            <a:xfrm>
              <a:off x="0" y="0"/>
              <a:ext cx="979405" cy="261221"/>
            </a:xfrm>
            <a:custGeom>
              <a:avLst/>
              <a:gdLst/>
              <a:ahLst/>
              <a:cxnLst/>
              <a:rect l="l" t="t" r="r" b="b"/>
              <a:pathLst>
                <a:path w="979405" h="261221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68C5E5D-2D9F-B803-4479-16A35EA0F2B6}"/>
                </a:ext>
              </a:extLst>
            </p:cNvPr>
            <p:cNvSpPr txBox="1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34" name="Freeform 34">
            <a:extLst>
              <a:ext uri="{FF2B5EF4-FFF2-40B4-BE49-F238E27FC236}">
                <a16:creationId xmlns:a16="http://schemas.microsoft.com/office/drawing/2014/main" id="{F31E1142-3E9C-107A-EDBA-211B40B5B4AC}"/>
              </a:ext>
            </a:extLst>
          </p:cNvPr>
          <p:cNvSpPr/>
          <p:nvPr/>
        </p:nvSpPr>
        <p:spPr>
          <a:xfrm>
            <a:off x="11250538" y="986782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D589695F-D27F-6226-CCE0-E15DCEDB56EC}"/>
              </a:ext>
            </a:extLst>
          </p:cNvPr>
          <p:cNvSpPr/>
          <p:nvPr/>
        </p:nvSpPr>
        <p:spPr>
          <a:xfrm>
            <a:off x="41148" y="5872521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9" name="Freeform 39">
            <a:extLst>
              <a:ext uri="{FF2B5EF4-FFF2-40B4-BE49-F238E27FC236}">
                <a16:creationId xmlns:a16="http://schemas.microsoft.com/office/drawing/2014/main" id="{8073225F-1AE7-6BCE-F6D1-D0C71A6EC2D4}"/>
              </a:ext>
            </a:extLst>
          </p:cNvPr>
          <p:cNvSpPr/>
          <p:nvPr/>
        </p:nvSpPr>
        <p:spPr>
          <a:xfrm rot="2599173">
            <a:off x="6865473" y="2984782"/>
            <a:ext cx="649021" cy="598317"/>
          </a:xfrm>
          <a:custGeom>
            <a:avLst/>
            <a:gdLst/>
            <a:ahLst/>
            <a:cxnLst/>
            <a:rect l="l" t="t" r="r" b="b"/>
            <a:pathLst>
              <a:path w="973532" h="897475">
                <a:moveTo>
                  <a:pt x="0" y="0"/>
                </a:moveTo>
                <a:lnTo>
                  <a:pt x="973532" y="0"/>
                </a:lnTo>
                <a:lnTo>
                  <a:pt x="973532" y="897475"/>
                </a:lnTo>
                <a:lnTo>
                  <a:pt x="0" y="897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F8367DCC-61FC-FFEA-FCBB-B18F0E3FB0F9}"/>
              </a:ext>
            </a:extLst>
          </p:cNvPr>
          <p:cNvSpPr/>
          <p:nvPr/>
        </p:nvSpPr>
        <p:spPr>
          <a:xfrm rot="2599173">
            <a:off x="7961279" y="976747"/>
            <a:ext cx="255045" cy="235119"/>
          </a:xfrm>
          <a:custGeom>
            <a:avLst/>
            <a:gdLst/>
            <a:ahLst/>
            <a:cxnLst/>
            <a:rect l="l" t="t" r="r" b="b"/>
            <a:pathLst>
              <a:path w="382567" h="352679">
                <a:moveTo>
                  <a:pt x="0" y="0"/>
                </a:moveTo>
                <a:lnTo>
                  <a:pt x="382566" y="0"/>
                </a:lnTo>
                <a:lnTo>
                  <a:pt x="382566" y="352678"/>
                </a:lnTo>
                <a:lnTo>
                  <a:pt x="0" y="352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6BBC379F-CDA3-C7B8-6CC8-EDB2066DD822}"/>
              </a:ext>
            </a:extLst>
          </p:cNvPr>
          <p:cNvSpPr txBox="1"/>
          <p:nvPr/>
        </p:nvSpPr>
        <p:spPr>
          <a:xfrm>
            <a:off x="793271" y="1546240"/>
            <a:ext cx="3590044" cy="1304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0692"/>
              </a:lnSpc>
            </a:pPr>
            <a:r>
              <a:rPr lang="pl-PL" sz="7200" b="1" dirty="0">
                <a:solidFill>
                  <a:srgbClr val="476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Interfejsy</a:t>
            </a:r>
            <a:endParaRPr lang="en-US" sz="7200" b="1" dirty="0">
              <a:solidFill>
                <a:srgbClr val="4762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13D7E8D0-118B-BE11-7B94-88D1A857DE3F}"/>
              </a:ext>
            </a:extLst>
          </p:cNvPr>
          <p:cNvSpPr txBox="1"/>
          <p:nvPr/>
        </p:nvSpPr>
        <p:spPr>
          <a:xfrm>
            <a:off x="1532971" y="4693660"/>
            <a:ext cx="2528903" cy="349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06"/>
              </a:lnSpc>
            </a:pPr>
            <a:r>
              <a:rPr lang="pl-PL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Aplikacja desktopowa</a:t>
            </a:r>
            <a:endParaRPr lang="en-US" sz="18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5026CE65-9A47-3C06-03EC-5AFB7275FFF5}"/>
              </a:ext>
            </a:extLst>
          </p:cNvPr>
          <p:cNvSpPr txBox="1"/>
          <p:nvPr/>
        </p:nvSpPr>
        <p:spPr>
          <a:xfrm>
            <a:off x="1630059" y="3832019"/>
            <a:ext cx="1919303" cy="33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06"/>
              </a:lnSpc>
            </a:pPr>
            <a:r>
              <a:rPr lang="pl-PL" sz="18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Strona internetowa</a:t>
            </a:r>
            <a:endParaRPr lang="en-US" sz="1800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53" name="Obraz 52">
            <a:extLst>
              <a:ext uri="{FF2B5EF4-FFF2-40B4-BE49-F238E27FC236}">
                <a16:creationId xmlns:a16="http://schemas.microsoft.com/office/drawing/2014/main" id="{E18928F0-34F4-0AA8-D235-9F7C6CDD1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987" y="349578"/>
            <a:ext cx="1674934" cy="637204"/>
          </a:xfrm>
          <a:prstGeom prst="rect">
            <a:avLst/>
          </a:prstGeom>
        </p:spPr>
      </p:pic>
      <p:sp>
        <p:nvSpPr>
          <p:cNvPr id="18" name="Okrąg: pusty 17">
            <a:extLst>
              <a:ext uri="{FF2B5EF4-FFF2-40B4-BE49-F238E27FC236}">
                <a16:creationId xmlns:a16="http://schemas.microsoft.com/office/drawing/2014/main" id="{E3F6E3C3-3B8F-4A31-9DF6-0FF5E2DAD0D2}"/>
              </a:ext>
            </a:extLst>
          </p:cNvPr>
          <p:cNvSpPr/>
          <p:nvPr/>
        </p:nvSpPr>
        <p:spPr>
          <a:xfrm>
            <a:off x="8678486" y="512181"/>
            <a:ext cx="2331474" cy="2331474"/>
          </a:xfrm>
          <a:prstGeom prst="donut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35DF447F-17A8-DF1A-11EB-DD2E89AE1A47}"/>
              </a:ext>
            </a:extLst>
          </p:cNvPr>
          <p:cNvSpPr/>
          <p:nvPr/>
        </p:nvSpPr>
        <p:spPr>
          <a:xfrm>
            <a:off x="4954237" y="5315311"/>
            <a:ext cx="1141763" cy="1141763"/>
          </a:xfrm>
          <a:prstGeom prst="ellipse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1D340AA2-35B4-640F-AC17-FAF75DD4FB75}"/>
              </a:ext>
            </a:extLst>
          </p:cNvPr>
          <p:cNvSpPr txBox="1"/>
          <p:nvPr/>
        </p:nvSpPr>
        <p:spPr>
          <a:xfrm>
            <a:off x="806230" y="2912812"/>
            <a:ext cx="345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Formularz wyceny transportu</a:t>
            </a: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842E347C-8C67-7CDC-3561-C1C0E6770C60}"/>
              </a:ext>
            </a:extLst>
          </p:cNvPr>
          <p:cNvSpPr/>
          <p:nvPr/>
        </p:nvSpPr>
        <p:spPr>
          <a:xfrm>
            <a:off x="-4081506" y="4609644"/>
            <a:ext cx="6353330" cy="6353330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6" y="0"/>
                </a:lnTo>
                <a:lnTo>
                  <a:pt x="9529996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397AF1"/>
            </a:outerShdw>
          </a:effectLst>
        </p:spPr>
        <p:txBody>
          <a:bodyPr/>
          <a:lstStyle/>
          <a:p>
            <a:endParaRPr lang="pl-PL"/>
          </a:p>
        </p:txBody>
      </p:sp>
      <p:grpSp>
        <p:nvGrpSpPr>
          <p:cNvPr id="27" name="Group 36">
            <a:extLst>
              <a:ext uri="{FF2B5EF4-FFF2-40B4-BE49-F238E27FC236}">
                <a16:creationId xmlns:a16="http://schemas.microsoft.com/office/drawing/2014/main" id="{C10C370D-9393-210D-535F-426997EA7701}"/>
              </a:ext>
            </a:extLst>
          </p:cNvPr>
          <p:cNvGrpSpPr/>
          <p:nvPr/>
        </p:nvGrpSpPr>
        <p:grpSpPr>
          <a:xfrm>
            <a:off x="11855350" y="-198124"/>
            <a:ext cx="509951" cy="7254248"/>
            <a:chOff x="0" y="-38100"/>
            <a:chExt cx="4731803" cy="3420927"/>
          </a:xfrm>
          <a:solidFill>
            <a:srgbClr val="4762FF"/>
          </a:solidFill>
        </p:grpSpPr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AC3782DE-BB32-3A44-2E81-341941BA9C5D}"/>
                </a:ext>
              </a:extLst>
            </p:cNvPr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l-PL"/>
            </a:p>
          </p:txBody>
        </p:sp>
        <p:sp>
          <p:nvSpPr>
            <p:cNvPr id="29" name="TextBox 38">
              <a:extLst>
                <a:ext uri="{FF2B5EF4-FFF2-40B4-BE49-F238E27FC236}">
                  <a16:creationId xmlns:a16="http://schemas.microsoft.com/office/drawing/2014/main" id="{0C81034F-E6ED-ED0B-3AD6-8126CF5C55A2}"/>
                </a:ext>
              </a:extLst>
            </p:cNvPr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pic>
        <p:nvPicPr>
          <p:cNvPr id="2" name="Obraz 1" descr="Obraz zawierający Grafika, krąg, projekt graficzny, Czcionk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9331924B-1647-91F1-0F6A-5DE591C9052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73" y="3490429"/>
            <a:ext cx="871002" cy="871002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220E967C-7F38-8B0D-A1DE-3E9F66533A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9262" y="1486001"/>
            <a:ext cx="5259836" cy="4486433"/>
          </a:xfrm>
          <a:prstGeom prst="rect">
            <a:avLst/>
          </a:prstGeom>
          <a:ln w="76200" cap="rnd">
            <a:solidFill>
              <a:srgbClr val="397AF1">
                <a:alpha val="58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33E8DDE6-764B-C5C5-B675-68BC64961C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9261" y="1474228"/>
            <a:ext cx="5259837" cy="449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60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71A02-65EA-54A4-8028-1D2C7C894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4203D7D9-6234-DDAB-67BC-68994766873D}"/>
              </a:ext>
            </a:extLst>
          </p:cNvPr>
          <p:cNvGrpSpPr/>
          <p:nvPr/>
        </p:nvGrpSpPr>
        <p:grpSpPr>
          <a:xfrm>
            <a:off x="1406160" y="4609644"/>
            <a:ext cx="2270423" cy="605553"/>
            <a:chOff x="0" y="0"/>
            <a:chExt cx="979405" cy="26122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8B4141C-2D8E-C9C1-BD2F-9A0076415482}"/>
                </a:ext>
              </a:extLst>
            </p:cNvPr>
            <p:cNvSpPr/>
            <p:nvPr/>
          </p:nvSpPr>
          <p:spPr>
            <a:xfrm>
              <a:off x="0" y="0"/>
              <a:ext cx="979405" cy="261221"/>
            </a:xfrm>
            <a:custGeom>
              <a:avLst/>
              <a:gdLst/>
              <a:ahLst/>
              <a:cxnLst/>
              <a:rect l="l" t="t" r="r" b="b"/>
              <a:pathLst>
                <a:path w="979405" h="261221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38A021A-65B8-D814-CC01-20678546445F}"/>
                </a:ext>
              </a:extLst>
            </p:cNvPr>
            <p:cNvSpPr txBox="1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1CF0D39-7218-27D7-CD2D-70FC8218D853}"/>
              </a:ext>
            </a:extLst>
          </p:cNvPr>
          <p:cNvGrpSpPr/>
          <p:nvPr/>
        </p:nvGrpSpPr>
        <p:grpSpPr>
          <a:xfrm>
            <a:off x="1406160" y="3743323"/>
            <a:ext cx="2270423" cy="605553"/>
            <a:chOff x="0" y="0"/>
            <a:chExt cx="979405" cy="26122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3655CB3-C69A-6F95-456E-0C64C5E87F7D}"/>
                </a:ext>
              </a:extLst>
            </p:cNvPr>
            <p:cNvSpPr/>
            <p:nvPr/>
          </p:nvSpPr>
          <p:spPr>
            <a:xfrm>
              <a:off x="0" y="0"/>
              <a:ext cx="979405" cy="261221"/>
            </a:xfrm>
            <a:custGeom>
              <a:avLst/>
              <a:gdLst/>
              <a:ahLst/>
              <a:cxnLst/>
              <a:rect l="l" t="t" r="r" b="b"/>
              <a:pathLst>
                <a:path w="979405" h="261221">
                  <a:moveTo>
                    <a:pt x="38646" y="0"/>
                  </a:moveTo>
                  <a:lnTo>
                    <a:pt x="940759" y="0"/>
                  </a:lnTo>
                  <a:cubicBezTo>
                    <a:pt x="951008" y="0"/>
                    <a:pt x="960838" y="4072"/>
                    <a:pt x="968086" y="11319"/>
                  </a:cubicBezTo>
                  <a:cubicBezTo>
                    <a:pt x="975333" y="18566"/>
                    <a:pt x="979405" y="28396"/>
                    <a:pt x="979405" y="38646"/>
                  </a:cubicBezTo>
                  <a:lnTo>
                    <a:pt x="979405" y="222575"/>
                  </a:lnTo>
                  <a:cubicBezTo>
                    <a:pt x="979405" y="232824"/>
                    <a:pt x="975333" y="242654"/>
                    <a:pt x="968086" y="249902"/>
                  </a:cubicBezTo>
                  <a:cubicBezTo>
                    <a:pt x="960838" y="257149"/>
                    <a:pt x="951008" y="261221"/>
                    <a:pt x="940759" y="261221"/>
                  </a:cubicBezTo>
                  <a:lnTo>
                    <a:pt x="38646" y="261221"/>
                  </a:lnTo>
                  <a:cubicBezTo>
                    <a:pt x="17302" y="261221"/>
                    <a:pt x="0" y="243918"/>
                    <a:pt x="0" y="222575"/>
                  </a:cubicBezTo>
                  <a:lnTo>
                    <a:pt x="0" y="38646"/>
                  </a:lnTo>
                  <a:cubicBezTo>
                    <a:pt x="0" y="28396"/>
                    <a:pt x="4072" y="18566"/>
                    <a:pt x="11319" y="11319"/>
                  </a:cubicBezTo>
                  <a:cubicBezTo>
                    <a:pt x="18566" y="4072"/>
                    <a:pt x="28396" y="0"/>
                    <a:pt x="38646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13949E6-4E53-B281-C70D-5342ED24601D}"/>
                </a:ext>
              </a:extLst>
            </p:cNvPr>
            <p:cNvSpPr txBox="1"/>
            <p:nvPr/>
          </p:nvSpPr>
          <p:spPr>
            <a:xfrm>
              <a:off x="0" y="-38100"/>
              <a:ext cx="979405" cy="2993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34" name="Freeform 34">
            <a:extLst>
              <a:ext uri="{FF2B5EF4-FFF2-40B4-BE49-F238E27FC236}">
                <a16:creationId xmlns:a16="http://schemas.microsoft.com/office/drawing/2014/main" id="{74A8D0B4-A385-1456-8196-1FA8C1DD2704}"/>
              </a:ext>
            </a:extLst>
          </p:cNvPr>
          <p:cNvSpPr/>
          <p:nvPr/>
        </p:nvSpPr>
        <p:spPr>
          <a:xfrm>
            <a:off x="11250538" y="986782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6217F766-FE03-8E78-B768-E0E9B140441C}"/>
              </a:ext>
            </a:extLst>
          </p:cNvPr>
          <p:cNvSpPr/>
          <p:nvPr/>
        </p:nvSpPr>
        <p:spPr>
          <a:xfrm>
            <a:off x="41148" y="5872521"/>
            <a:ext cx="1177911" cy="646379"/>
          </a:xfrm>
          <a:custGeom>
            <a:avLst/>
            <a:gdLst/>
            <a:ahLst/>
            <a:cxnLst/>
            <a:rect l="l" t="t" r="r" b="b"/>
            <a:pathLst>
              <a:path w="1766866" h="969568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6" name="Group 36">
            <a:extLst>
              <a:ext uri="{FF2B5EF4-FFF2-40B4-BE49-F238E27FC236}">
                <a16:creationId xmlns:a16="http://schemas.microsoft.com/office/drawing/2014/main" id="{E628843B-4EEA-BFC0-1474-7B0FB0B97D46}"/>
              </a:ext>
            </a:extLst>
          </p:cNvPr>
          <p:cNvGrpSpPr/>
          <p:nvPr/>
        </p:nvGrpSpPr>
        <p:grpSpPr>
          <a:xfrm>
            <a:off x="-155185" y="-267661"/>
            <a:ext cx="626362" cy="7254248"/>
            <a:chOff x="0" y="-38100"/>
            <a:chExt cx="4731803" cy="3420927"/>
          </a:xfrm>
          <a:solidFill>
            <a:srgbClr val="4762FF"/>
          </a:solidFill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2A700174-C197-C9A3-A10A-FDE4C8EAED02}"/>
                </a:ext>
              </a:extLst>
            </p:cNvPr>
            <p:cNvSpPr/>
            <p:nvPr/>
          </p:nvSpPr>
          <p:spPr>
            <a:xfrm>
              <a:off x="0" y="0"/>
              <a:ext cx="4731803" cy="3382827"/>
            </a:xfrm>
            <a:custGeom>
              <a:avLst/>
              <a:gdLst/>
              <a:ahLst/>
              <a:cxnLst/>
              <a:rect l="l" t="t" r="r" b="b"/>
              <a:pathLst>
                <a:path w="4731803" h="3382827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l-PL"/>
            </a:p>
          </p:txBody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D944EA59-7770-6489-9754-EA2E46F2CA2F}"/>
                </a:ext>
              </a:extLst>
            </p:cNvPr>
            <p:cNvSpPr txBox="1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sp>
        <p:nvSpPr>
          <p:cNvPr id="39" name="Freeform 39">
            <a:extLst>
              <a:ext uri="{FF2B5EF4-FFF2-40B4-BE49-F238E27FC236}">
                <a16:creationId xmlns:a16="http://schemas.microsoft.com/office/drawing/2014/main" id="{E6D10209-7E58-EE36-722C-BB6D0BC0DA32}"/>
              </a:ext>
            </a:extLst>
          </p:cNvPr>
          <p:cNvSpPr/>
          <p:nvPr/>
        </p:nvSpPr>
        <p:spPr>
          <a:xfrm rot="2599173">
            <a:off x="6865473" y="2984782"/>
            <a:ext cx="649021" cy="598317"/>
          </a:xfrm>
          <a:custGeom>
            <a:avLst/>
            <a:gdLst/>
            <a:ahLst/>
            <a:cxnLst/>
            <a:rect l="l" t="t" r="r" b="b"/>
            <a:pathLst>
              <a:path w="973532" h="897475">
                <a:moveTo>
                  <a:pt x="0" y="0"/>
                </a:moveTo>
                <a:lnTo>
                  <a:pt x="973532" y="0"/>
                </a:lnTo>
                <a:lnTo>
                  <a:pt x="973532" y="897475"/>
                </a:lnTo>
                <a:lnTo>
                  <a:pt x="0" y="897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447EFD7D-4476-BDF4-565A-E99864805DF3}"/>
              </a:ext>
            </a:extLst>
          </p:cNvPr>
          <p:cNvSpPr/>
          <p:nvPr/>
        </p:nvSpPr>
        <p:spPr>
          <a:xfrm rot="2599173">
            <a:off x="11576643" y="4856457"/>
            <a:ext cx="255045" cy="235119"/>
          </a:xfrm>
          <a:custGeom>
            <a:avLst/>
            <a:gdLst/>
            <a:ahLst/>
            <a:cxnLst/>
            <a:rect l="l" t="t" r="r" b="b"/>
            <a:pathLst>
              <a:path w="382567" h="352679">
                <a:moveTo>
                  <a:pt x="0" y="0"/>
                </a:moveTo>
                <a:lnTo>
                  <a:pt x="382566" y="0"/>
                </a:lnTo>
                <a:lnTo>
                  <a:pt x="382566" y="352678"/>
                </a:lnTo>
                <a:lnTo>
                  <a:pt x="0" y="352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925807C4-098D-D7DF-E3F8-246672C328E1}"/>
              </a:ext>
            </a:extLst>
          </p:cNvPr>
          <p:cNvSpPr txBox="1"/>
          <p:nvPr/>
        </p:nvSpPr>
        <p:spPr>
          <a:xfrm>
            <a:off x="793271" y="1546240"/>
            <a:ext cx="3590044" cy="1304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0692"/>
              </a:lnSpc>
            </a:pPr>
            <a:r>
              <a:rPr lang="pl-PL" sz="7200" b="1">
                <a:solidFill>
                  <a:srgbClr val="476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Interfejsy</a:t>
            </a:r>
            <a:endParaRPr lang="en-US" sz="7200" b="1">
              <a:solidFill>
                <a:srgbClr val="4762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198209B8-C4E0-67A3-E4D1-BDC06D60FDBB}"/>
              </a:ext>
            </a:extLst>
          </p:cNvPr>
          <p:cNvSpPr txBox="1"/>
          <p:nvPr/>
        </p:nvSpPr>
        <p:spPr>
          <a:xfrm>
            <a:off x="1532971" y="4693660"/>
            <a:ext cx="2528903" cy="349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06"/>
              </a:lnSpc>
            </a:pPr>
            <a:r>
              <a:rPr lang="pl-PL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Aplikacja desktopowa</a:t>
            </a:r>
            <a:endParaRPr lang="en-US" sz="18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5D080B97-8EDA-9B1C-4B3C-42E2FA4E3EEF}"/>
              </a:ext>
            </a:extLst>
          </p:cNvPr>
          <p:cNvSpPr txBox="1"/>
          <p:nvPr/>
        </p:nvSpPr>
        <p:spPr>
          <a:xfrm>
            <a:off x="1630059" y="3832019"/>
            <a:ext cx="1919303" cy="33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06"/>
              </a:lnSpc>
            </a:pPr>
            <a:r>
              <a:rPr lang="pl-PL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Strona internetowa</a:t>
            </a:r>
            <a:endParaRPr lang="en-US" sz="180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53" name="Obraz 52">
            <a:extLst>
              <a:ext uri="{FF2B5EF4-FFF2-40B4-BE49-F238E27FC236}">
                <a16:creationId xmlns:a16="http://schemas.microsoft.com/office/drawing/2014/main" id="{83548D91-B8DD-BE2A-0BC0-EC0A09A91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987" y="349578"/>
            <a:ext cx="1674934" cy="637204"/>
          </a:xfrm>
          <a:prstGeom prst="rect">
            <a:avLst/>
          </a:prstGeom>
        </p:spPr>
      </p:pic>
      <p:sp>
        <p:nvSpPr>
          <p:cNvPr id="18" name="Okrąg: pusty 17">
            <a:extLst>
              <a:ext uri="{FF2B5EF4-FFF2-40B4-BE49-F238E27FC236}">
                <a16:creationId xmlns:a16="http://schemas.microsoft.com/office/drawing/2014/main" id="{B7B0CC26-8177-4A02-2F50-10888F74ADB7}"/>
              </a:ext>
            </a:extLst>
          </p:cNvPr>
          <p:cNvSpPr/>
          <p:nvPr/>
        </p:nvSpPr>
        <p:spPr>
          <a:xfrm>
            <a:off x="5094403" y="668180"/>
            <a:ext cx="2331474" cy="2331474"/>
          </a:xfrm>
          <a:prstGeom prst="donut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3F2D9ABC-9B88-7880-BE49-F28FCAED23F4}"/>
              </a:ext>
            </a:extLst>
          </p:cNvPr>
          <p:cNvSpPr/>
          <p:nvPr/>
        </p:nvSpPr>
        <p:spPr>
          <a:xfrm>
            <a:off x="10785840" y="5215197"/>
            <a:ext cx="1141763" cy="1141763"/>
          </a:xfrm>
          <a:prstGeom prst="ellipse">
            <a:avLst/>
          </a:prstGeom>
          <a:gradFill>
            <a:gsLst>
              <a:gs pos="0">
                <a:srgbClr val="4762FF"/>
              </a:gs>
              <a:gs pos="100000">
                <a:srgbClr val="85BF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A451AD06-358C-76C9-89A2-6A56AF1B9FA4}"/>
              </a:ext>
            </a:extLst>
          </p:cNvPr>
          <p:cNvSpPr txBox="1"/>
          <p:nvPr/>
        </p:nvSpPr>
        <p:spPr>
          <a:xfrm>
            <a:off x="806230" y="2912812"/>
            <a:ext cx="345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/>
              <a:t>Formularz reklamacji</a:t>
            </a:r>
          </a:p>
        </p:txBody>
      </p:sp>
      <p:pic>
        <p:nvPicPr>
          <p:cNvPr id="17" name="Obraz 16" descr="Obraz zawierający Grafika, krąg, projekt graficzny, Czcionk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B31C098D-7B5B-9C23-119E-49FF80D84E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73" y="3490429"/>
            <a:ext cx="871002" cy="871002"/>
          </a:xfrm>
          <a:prstGeom prst="rect">
            <a:avLst/>
          </a:prstGeom>
        </p:spPr>
      </p:pic>
      <p:sp>
        <p:nvSpPr>
          <p:cNvPr id="23" name="Freeform 11">
            <a:extLst>
              <a:ext uri="{FF2B5EF4-FFF2-40B4-BE49-F238E27FC236}">
                <a16:creationId xmlns:a16="http://schemas.microsoft.com/office/drawing/2014/main" id="{3AD7E716-BC75-CE98-1CF2-B0A4FC20DB40}"/>
              </a:ext>
            </a:extLst>
          </p:cNvPr>
          <p:cNvSpPr/>
          <p:nvPr/>
        </p:nvSpPr>
        <p:spPr>
          <a:xfrm>
            <a:off x="8707796" y="-4486919"/>
            <a:ext cx="6353330" cy="6353330"/>
          </a:xfrm>
          <a:custGeom>
            <a:avLst/>
            <a:gdLst/>
            <a:ahLst/>
            <a:cxnLst/>
            <a:rect l="l" t="t" r="r" b="b"/>
            <a:pathLst>
              <a:path w="9529995" h="9529995">
                <a:moveTo>
                  <a:pt x="0" y="0"/>
                </a:moveTo>
                <a:lnTo>
                  <a:pt x="9529996" y="0"/>
                </a:lnTo>
                <a:lnTo>
                  <a:pt x="9529996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397AF1"/>
            </a:outerShdw>
          </a:effectLst>
        </p:spPr>
        <p:txBody>
          <a:bodyPr/>
          <a:lstStyle/>
          <a:p>
            <a:endParaRPr lang="pl-PL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BE40A7E0-A657-5D3A-7729-EC91E52048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4471" y="1448391"/>
            <a:ext cx="6219133" cy="4431132"/>
          </a:xfrm>
          <a:prstGeom prst="rect">
            <a:avLst/>
          </a:prstGeom>
          <a:ln w="76200" cap="rnd">
            <a:solidFill>
              <a:srgbClr val="397AF1">
                <a:alpha val="58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012A63EE-9FA1-0DDD-9F97-78703CD296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4471" y="1441389"/>
            <a:ext cx="6219133" cy="443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90554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526</Words>
  <Application>Microsoft Office PowerPoint</Application>
  <PresentationFormat>Panoramiczny</PresentationFormat>
  <Paragraphs>118</Paragraphs>
  <Slides>18</Slides>
  <Notes>0</Notes>
  <HiddenSlides>1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5" baseType="lpstr">
      <vt:lpstr>Open Sauce</vt:lpstr>
      <vt:lpstr>Open Sauce Bold</vt:lpstr>
      <vt:lpstr>Aptos</vt:lpstr>
      <vt:lpstr>Aptos Display</vt:lpstr>
      <vt:lpstr>Arial</vt:lpstr>
      <vt:lpstr>Arial Nova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Informacje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PCv2</dc:creator>
  <cp:lastModifiedBy>Patryk Ciesielski</cp:lastModifiedBy>
  <cp:revision>2</cp:revision>
  <dcterms:created xsi:type="dcterms:W3CDTF">2025-05-28T07:56:03Z</dcterms:created>
  <dcterms:modified xsi:type="dcterms:W3CDTF">2025-06-02T23:41:30Z</dcterms:modified>
</cp:coreProperties>
</file>